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11" r:id="rId2"/>
    <p:sldId id="284" r:id="rId3"/>
    <p:sldId id="333" r:id="rId4"/>
    <p:sldId id="314" r:id="rId5"/>
    <p:sldId id="339" r:id="rId6"/>
    <p:sldId id="332" r:id="rId7"/>
    <p:sldId id="322" r:id="rId8"/>
    <p:sldId id="362" r:id="rId9"/>
    <p:sldId id="315" r:id="rId10"/>
    <p:sldId id="313" r:id="rId11"/>
    <p:sldId id="312" r:id="rId12"/>
    <p:sldId id="353" r:id="rId13"/>
    <p:sldId id="318" r:id="rId14"/>
    <p:sldId id="319" r:id="rId15"/>
    <p:sldId id="323" r:id="rId16"/>
    <p:sldId id="327" r:id="rId17"/>
    <p:sldId id="328" r:id="rId18"/>
    <p:sldId id="334" r:id="rId19"/>
    <p:sldId id="324" r:id="rId20"/>
    <p:sldId id="358" r:id="rId21"/>
    <p:sldId id="347" r:id="rId22"/>
    <p:sldId id="326" r:id="rId23"/>
    <p:sldId id="350" r:id="rId24"/>
    <p:sldId id="343" r:id="rId25"/>
    <p:sldId id="346" r:id="rId26"/>
    <p:sldId id="335" r:id="rId27"/>
    <p:sldId id="361" r:id="rId28"/>
    <p:sldId id="352" r:id="rId29"/>
    <p:sldId id="359" r:id="rId30"/>
    <p:sldId id="357" r:id="rId31"/>
    <p:sldId id="356" r:id="rId32"/>
    <p:sldId id="31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9"/>
            <p14:sldId id="332"/>
            <p14:sldId id="322"/>
            <p14:sldId id="362"/>
            <p14:sldId id="315"/>
            <p14:sldId id="313"/>
            <p14:sldId id="312"/>
            <p14:sldId id="353"/>
            <p14:sldId id="318"/>
            <p14:sldId id="319"/>
            <p14:sldId id="323"/>
            <p14:sldId id="327"/>
            <p14:sldId id="328"/>
            <p14:sldId id="334"/>
            <p14:sldId id="324"/>
            <p14:sldId id="358"/>
            <p14:sldId id="347"/>
            <p14:sldId id="326"/>
            <p14:sldId id="350"/>
            <p14:sldId id="343"/>
            <p14:sldId id="346"/>
            <p14:sldId id="335"/>
            <p14:sldId id="361"/>
            <p14:sldId id="352"/>
            <p14:sldId id="359"/>
            <p14:sldId id="357"/>
            <p14:sldId id="356"/>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54F"/>
    <a:srgbClr val="EE8F87"/>
    <a:srgbClr val="F38679"/>
    <a:srgbClr val="F98B7B"/>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2"/>
    <p:restoredTop sz="94689"/>
  </p:normalViewPr>
  <p:slideViewPr>
    <p:cSldViewPr snapToGrid="0">
      <p:cViewPr>
        <p:scale>
          <a:sx n="105" d="100"/>
          <a:sy n="105" d="100"/>
        </p:scale>
        <p:origin x="14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xmlns=""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xmlns=""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a16="http://schemas.microsoft.com/office/drawing/2014/main" xmlns=""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6</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jpg"/><Relationship Id="rId5"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35.png"/><Relationship Id="rId5"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5.png"/><Relationship Id="rId7" Type="http://schemas.openxmlformats.org/officeDocument/2006/relationships/image" Target="../media/image49.png"/><Relationship Id="rId1" Type="http://schemas.microsoft.com/office/2007/relationships/media" Target="../media/media1.mov"/><Relationship Id="rId2" Type="http://schemas.openxmlformats.org/officeDocument/2006/relationships/video" Target="../media/media1.mov"/></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0.JP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 Id="rId41"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a16="http://schemas.microsoft.com/office/drawing/2014/main" xmlns=""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a16="http://schemas.microsoft.com/office/drawing/2014/main" xmlns=""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
        <p:nvSpPr>
          <p:cNvPr id="7" name="矩形 6"/>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42" y="346080"/>
            <a:ext cx="654192" cy="654192"/>
          </a:xfrm>
          <a:prstGeom prst="rect">
            <a:avLst/>
          </a:prstGeom>
          <a:effectLst>
            <a:glow rad="12700">
              <a:srgbClr val="FF0000">
                <a:alpha val="40000"/>
              </a:srgbClr>
            </a:glow>
          </a:effectLst>
        </p:spPr>
      </p:pic>
      <p:sp>
        <p:nvSpPr>
          <p:cNvPr id="8" name="矩形 7"/>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bjyuanlin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jtmadengyang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jtliweian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矩形 15"/>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805" y="422126"/>
            <a:ext cx="674594" cy="674594"/>
          </a:xfrm>
          <a:prstGeom prst="rect">
            <a:avLst/>
          </a:prstGeom>
          <a:effectLst>
            <a:glow rad="12700">
              <a:srgbClr val="FF0000">
                <a:alpha val="40000"/>
              </a:srgbClr>
            </a:glow>
          </a:effectLst>
        </p:spPr>
      </p:pic>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
        <p:nvSpPr>
          <p:cNvPr id="5" name="矩形 4"/>
          <p:cNvSpPr/>
          <p:nvPr/>
        </p:nvSpPr>
        <p:spPr>
          <a:xfrm>
            <a:off x="6010656" y="771673"/>
            <a:ext cx="926592" cy="593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3000"/>
                                        <p:tgtEl>
                                          <p:spTgt spid="5"/>
                                        </p:tgtEl>
                                      </p:cBhvr>
                                    </p:animEffect>
                                  </p:childTnLst>
                                </p:cTn>
                              </p:par>
                            </p:childTnLst>
                          </p:cTn>
                        </p:par>
                        <p:par>
                          <p:cTn id="8" fill="hold">
                            <p:stCondLst>
                              <p:cond delay="3000"/>
                            </p:stCondLst>
                            <p:childTnLst>
                              <p:par>
                                <p:cTn id="9" presetID="2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ppt_x"/>
                                          </p:val>
                                        </p:tav>
                                        <p:tav tm="100000">
                                          <p:val>
                                            <p:strVal val="#ppt_x"/>
                                          </p:val>
                                        </p:tav>
                                      </p:tavLst>
                                    </p:anim>
                                    <p:anim calcmode="lin" valueType="num">
                                      <p:cBhvr additive="base">
                                        <p:cTn id="26"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1" nodeType="clickEffect">
                                  <p:stCondLst>
                                    <p:cond delay="0"/>
                                  </p:stCondLst>
                                  <p:childTnLst>
                                    <p:anim calcmode="lin" valueType="num">
                                      <p:cBhvr additive="base">
                                        <p:cTn id="30" dur="50"/>
                                        <p:tgtEl>
                                          <p:spTgt spid="7"/>
                                        </p:tgtEl>
                                        <p:attrNameLst>
                                          <p:attrName>ppt_y</p:attrName>
                                        </p:attrNameLst>
                                      </p:cBhvr>
                                      <p:tavLst>
                                        <p:tav tm="0">
                                          <p:val>
                                            <p:strVal val="#ppt_y"/>
                                          </p:val>
                                        </p:tav>
                                        <p:tav tm="100000">
                                          <p:val>
                                            <p:strVal val="#ppt_y+#ppt_h*1.125000"/>
                                          </p:val>
                                        </p:tav>
                                      </p:tavLst>
                                    </p:anim>
                                    <p:animEffect transition="out" filter="wipe(down)">
                                      <p:cBhvr>
                                        <p:cTn id="31" dur="50"/>
                                        <p:tgtEl>
                                          <p:spTgt spid="7"/>
                                        </p:tgtEl>
                                      </p:cBhvr>
                                    </p:animEffect>
                                    <p:set>
                                      <p:cBhvr>
                                        <p:cTn id="32" dur="1" fill="hold">
                                          <p:stCondLst>
                                            <p:cond delay="49"/>
                                          </p:stCondLst>
                                        </p:cTn>
                                        <p:tgtEl>
                                          <p:spTgt spid="7"/>
                                        </p:tgtEl>
                                        <p:attrNameLst>
                                          <p:attrName>style.visibility</p:attrName>
                                        </p:attrNameLst>
                                      </p:cBhvr>
                                      <p:to>
                                        <p:strVal val="hidden"/>
                                      </p:to>
                                    </p:set>
                                  </p:childTnLst>
                                </p:cTn>
                              </p:par>
                            </p:childTnLst>
                          </p:cTn>
                        </p:par>
                        <p:par>
                          <p:cTn id="33" fill="hold">
                            <p:stCondLst>
                              <p:cond delay="50"/>
                            </p:stCondLst>
                            <p:childTnLst>
                              <p:par>
                                <p:cTn id="34" presetID="22" presetClass="exit" presetSubtype="4" fill="hold" grpId="1" nodeType="afterEffect">
                                  <p:stCondLst>
                                    <p:cond delay="0"/>
                                  </p:stCondLst>
                                  <p:childTnLst>
                                    <p:animEffect transition="out" filter="wipe(down)">
                                      <p:cBhvr>
                                        <p:cTn id="35" dur="50"/>
                                        <p:tgtEl>
                                          <p:spTgt spid="10"/>
                                        </p:tgtEl>
                                      </p:cBhvr>
                                    </p:animEffect>
                                    <p:set>
                                      <p:cBhvr>
                                        <p:cTn id="36" dur="1" fill="hold">
                                          <p:stCondLst>
                                            <p:cond delay="49"/>
                                          </p:stCondLst>
                                        </p:cTn>
                                        <p:tgtEl>
                                          <p:spTgt spid="10"/>
                                        </p:tgtEl>
                                        <p:attrNameLst>
                                          <p:attrName>style.visibility</p:attrName>
                                        </p:attrNameLst>
                                      </p:cBhvr>
                                      <p:to>
                                        <p:strVal val="hidden"/>
                                      </p:to>
                                    </p:set>
                                  </p:childTnLst>
                                </p:cTn>
                              </p:par>
                            </p:childTnLst>
                          </p:cTn>
                        </p:par>
                        <p:par>
                          <p:cTn id="37" fill="hold">
                            <p:stCondLst>
                              <p:cond delay="100"/>
                            </p:stCondLst>
                            <p:childTnLst>
                              <p:par>
                                <p:cTn id="38" presetID="6" presetClass="emph" presetSubtype="0" fill="hold" grpId="1" nodeType="afterEffect">
                                  <p:stCondLst>
                                    <p:cond delay="0"/>
                                  </p:stCondLst>
                                  <p:childTnLst>
                                    <p:animScale>
                                      <p:cBhvr>
                                        <p:cTn id="39" dur="10" fill="hold"/>
                                        <p:tgtEl>
                                          <p:spTgt spid="8"/>
                                        </p:tgtEl>
                                      </p:cBhvr>
                                      <p:by x="200000" y="200000"/>
                                    </p:animScale>
                                  </p:childTnLst>
                                </p:cTn>
                              </p:par>
                            </p:childTnLst>
                          </p:cTn>
                        </p:par>
                        <p:par>
                          <p:cTn id="40" fill="hold">
                            <p:stCondLst>
                              <p:cond delay="110"/>
                            </p:stCondLst>
                            <p:childTnLst>
                              <p:par>
                                <p:cTn id="41" presetID="0" presetClass="path" presetSubtype="0" accel="50000" decel="50000" fill="hold" grpId="2" nodeType="afterEffect">
                                  <p:stCondLst>
                                    <p:cond delay="0"/>
                                  </p:stCondLst>
                                  <p:childTnLst>
                                    <p:animMotion origin="layout" path="M 0 0 L -0.15104 0 " pathEditMode="relative" ptsTypes="AA">
                                      <p:cBhvr>
                                        <p:cTn id="42"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0803" y="422126"/>
            <a:ext cx="611998" cy="613916"/>
          </a:xfrm>
          <a:prstGeom prst="rect">
            <a:avLst/>
          </a:prstGeom>
          <a:effectLst>
            <a:glow rad="12700">
              <a:srgbClr val="FF0000">
                <a:alpha val="40000"/>
              </a:srgbClr>
            </a:glow>
          </a:effectLst>
        </p:spPr>
      </p:pic>
      <p:sp>
        <p:nvSpPr>
          <p:cNvPr id="11" name="矩形 1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dirty="0">
                <a:solidFill>
                  <a:srgbClr val="FF0000"/>
                </a:solidFill>
                <a:latin typeface="PingFang SC Medium" charset="-122"/>
                <a:ea typeface="PingFang SC Medium" charset="-122"/>
                <a:cs typeface="PingFang SC Medium" charset="-122"/>
              </a:rPr>
              <a:t>W</a:t>
            </a:r>
            <a:r>
              <a:rPr kumimoji="1" lang="en-US" altLang="zh-CN" sz="5400" dirty="0">
                <a:latin typeface="PingFang SC Medium" charset="-122"/>
                <a:ea typeface="PingFang SC Medium" charset="-122"/>
                <a:cs typeface="PingFang SC Medium" charset="-122"/>
              </a:rPr>
              <a:t>ho</a:t>
            </a:r>
            <a:endParaRPr kumimoji="1" lang="zh-CN" altLang="en-US" sz="5400" dirty="0"/>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here</a:t>
            </a:r>
            <a:endParaRPr kumimoji="1" lang="zh-CN" altLang="en-US" sz="5400" dirty="0"/>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hen</a:t>
            </a:r>
            <a:endParaRPr kumimoji="1" lang="zh-CN" altLang="en-US" sz="5400" dirty="0"/>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hat</a:t>
            </a:r>
            <a:endParaRPr kumimoji="1" lang="zh-CN" altLang="en-US" sz="5400" dirty="0"/>
          </a:p>
        </p:txBody>
      </p:sp>
      <p:sp>
        <p:nvSpPr>
          <p:cNvPr id="8" name="文本框 7"/>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上报信息</a:t>
            </a:r>
            <a:endParaRPr lang="en-US" altLang="zh-CN" sz="3000" dirty="0">
              <a:latin typeface="PingFang SC Medium" charset="-122"/>
              <a:ea typeface="PingFang SC Medium" charset="-122"/>
              <a:cs typeface="PingFang SC Medium" charset="-122"/>
            </a:endParaRPr>
          </a:p>
        </p:txBody>
      </p:sp>
      <p:sp>
        <p:nvSpPr>
          <p:cNvPr id="10" name="矩形 9"/>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918" y="236469"/>
            <a:ext cx="687993" cy="687993"/>
          </a:xfrm>
          <a:prstGeom prst="rect">
            <a:avLst/>
          </a:prstGeom>
        </p:spPr>
      </p:pic>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553023"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我的分享</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717894" cy="5505450"/>
          </a:xfrm>
          <a:prstGeom prst="rect">
            <a:avLst/>
          </a:prstGeom>
        </p:spPr>
      </p:pic>
      <p:sp>
        <p:nvSpPr>
          <p:cNvPr id="6" name="文本框 5"/>
          <p:cNvSpPr txBox="1"/>
          <p:nvPr/>
        </p:nvSpPr>
        <p:spPr>
          <a:xfrm>
            <a:off x="6363770" y="1061431"/>
            <a:ext cx="1972880"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6452548"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63771"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452547" y="3880613"/>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363770" y="3824148"/>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452548"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363771"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8038220" y="2555631"/>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工作内容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8038220" y="3870314"/>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我的分享</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8038219" y="5174698"/>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未来可期</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722299" y="1614887"/>
            <a:ext cx="705642" cy="584775"/>
          </a:xfrm>
          <a:prstGeom prst="rect">
            <a:avLst/>
          </a:prstGeom>
          <a:noFill/>
        </p:spPr>
        <p:txBody>
          <a:bodyPr wrap="none" rtlCol="0">
            <a:spAutoFit/>
          </a:bodyPr>
          <a:lstStyle/>
          <a:p>
            <a:r>
              <a:rPr kumimoji="1" lang="en-US" altLang="zh-CN" sz="3200" dirty="0" smtClean="0"/>
              <a:t>Siri</a:t>
            </a:r>
            <a:endParaRPr kumimoji="1" lang="zh-CN" altLang="en-US" sz="3200" dirty="0"/>
          </a:p>
        </p:txBody>
      </p:sp>
      <p:sp>
        <p:nvSpPr>
          <p:cNvPr id="4" name="文本框 3"/>
          <p:cNvSpPr txBox="1"/>
          <p:nvPr/>
        </p:nvSpPr>
        <p:spPr>
          <a:xfrm>
            <a:off x="1435239" y="2490993"/>
            <a:ext cx="788869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a:t>
            </a:r>
            <a:r>
              <a:rPr kumimoji="1" lang="zh-CN" altLang="en-US" dirty="0" smtClean="0">
                <a:latin typeface="PingFang SC" charset="-122"/>
                <a:ea typeface="PingFang SC" charset="-122"/>
                <a:cs typeface="PingFang SC" charset="-122"/>
              </a:rPr>
              <a:t>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a:t>
            </a:r>
            <a:r>
              <a:rPr kumimoji="1" lang="zh-CN" altLang="en-US" dirty="0" smtClean="0">
                <a:latin typeface="PingFang SC" charset="-122"/>
                <a:ea typeface="PingFang SC" charset="-122"/>
                <a:cs typeface="PingFang SC" charset="-122"/>
              </a:rPr>
              <a:t>参加、给</a:t>
            </a:r>
            <a:r>
              <a:rPr kumimoji="1" lang="en-US" altLang="zh-CN" dirty="0" smtClean="0">
                <a:latin typeface="PingFang SC" charset="-122"/>
                <a:ea typeface="PingFang SC" charset="-122"/>
                <a:cs typeface="PingFang SC" charset="-122"/>
              </a:rPr>
              <a:t>XX</a:t>
            </a:r>
            <a:r>
              <a:rPr kumimoji="1" lang="zh-CN" altLang="en-US" dirty="0" smtClean="0">
                <a:latin typeface="PingFang SC" charset="-122"/>
                <a:ea typeface="PingFang SC" charset="-122"/>
                <a:cs typeface="PingFang SC" charset="-122"/>
              </a:rPr>
              <a:t>发短信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35239" y="4039671"/>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435239" y="30045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435239" y="5707641"/>
            <a:ext cx="8712164" cy="369332"/>
          </a:xfrm>
          <a:prstGeom prst="rect">
            <a:avLst/>
          </a:prstGeom>
          <a:noFill/>
        </p:spPr>
        <p:txBody>
          <a:bodyPr wrap="squar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435239" y="3521007"/>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720055" y="4930886"/>
            <a:ext cx="1415772"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天猫精灵</a:t>
            </a:r>
            <a:endParaRPr kumimoji="1" lang="zh-CN" altLang="en-US" sz="24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2855"/>
            <a:ext cx="729425" cy="716628"/>
          </a:xfrm>
          <a:prstGeom prst="rect">
            <a:avLst/>
          </a:prstGeom>
        </p:spPr>
      </p:pic>
      <p:sp>
        <p:nvSpPr>
          <p:cNvPr id="14" name="文本框 1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语音助手</a:t>
            </a:r>
            <a:endParaRPr lang="en-US" altLang="zh-CN" sz="3000" dirty="0">
              <a:latin typeface="PingFang SC Medium" charset="-122"/>
              <a:ea typeface="PingFang SC Medium" charset="-122"/>
              <a:cs typeface="PingFang SC Medium" charset="-122"/>
            </a:endParaRPr>
          </a:p>
        </p:txBody>
      </p:sp>
      <p:sp>
        <p:nvSpPr>
          <p:cNvPr id="5" name="圆角矩形 4"/>
          <p:cNvSpPr>
            <a:spLocks noChangeAspect="1"/>
          </p:cNvSpPr>
          <p:nvPr/>
        </p:nvSpPr>
        <p:spPr>
          <a:xfrm>
            <a:off x="863651" y="4875924"/>
            <a:ext cx="571588" cy="571588"/>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6372" y="422126"/>
            <a:ext cx="641954" cy="641954"/>
          </a:xfrm>
          <a:prstGeom prst="rect">
            <a:avLst/>
          </a:prstGeom>
          <a:effectLst>
            <a:glow rad="12700">
              <a:srgbClr val="FF0000">
                <a:alpha val="40000"/>
              </a:srgbClr>
            </a:glow>
          </a:effectLst>
        </p:spPr>
      </p:pic>
      <p:sp>
        <p:nvSpPr>
          <p:cNvPr id="18" name="文本框 17"/>
          <p:cNvSpPr txBox="1"/>
          <p:nvPr/>
        </p:nvSpPr>
        <p:spPr>
          <a:xfrm>
            <a:off x="2316891" y="3438667"/>
            <a:ext cx="7007046" cy="523220"/>
          </a:xfrm>
          <a:prstGeom prst="rect">
            <a:avLst/>
          </a:prstGeom>
          <a:noFill/>
        </p:spPr>
        <p:txBody>
          <a:bodyPr wrap="none" rtlCol="0">
            <a:spAutoFit/>
          </a:bodyPr>
          <a:lstStyle/>
          <a:p>
            <a:r>
              <a:rPr kumimoji="1" lang="zh-CN" altLang="en-US" sz="2800" dirty="0" smtClean="0">
                <a:latin typeface="PingFang SC Medium" charset="-122"/>
                <a:ea typeface="PingFang SC Medium" charset="-122"/>
                <a:cs typeface="PingFang SC Medium" charset="-122"/>
              </a:rPr>
              <a:t>你们还不够智能，</a:t>
            </a:r>
            <a:r>
              <a:rPr kumimoji="1" lang="zh-CN" altLang="en-US" sz="2800" dirty="0">
                <a:latin typeface="PingFang SC Medium" charset="-122"/>
                <a:ea typeface="PingFang SC Medium" charset="-122"/>
                <a:cs typeface="PingFang SC Medium" charset="-122"/>
              </a:rPr>
              <a:t>自由度、组织能力、创新</a:t>
            </a:r>
          </a:p>
        </p:txBody>
      </p:sp>
      <p:sp>
        <p:nvSpPr>
          <p:cNvPr id="19" name="矩形 18"/>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307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3" presetClass="entr" presetSubtype="10"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0"/>
                            </p:stCondLst>
                            <p:childTnLst>
                              <p:par>
                                <p:cTn id="41" presetID="32" presetClass="emph" presetSubtype="0" fill="hold" grpId="0" nodeType="afterEffect">
                                  <p:stCondLst>
                                    <p:cond delay="0"/>
                                  </p:stCondLst>
                                  <p:childTnLst>
                                    <p:animRot by="120000">
                                      <p:cBhvr>
                                        <p:cTn id="42" dur="100" fill="hold">
                                          <p:stCondLst>
                                            <p:cond delay="0"/>
                                          </p:stCondLst>
                                        </p:cTn>
                                        <p:tgtEl>
                                          <p:spTgt spid="5"/>
                                        </p:tgtEl>
                                        <p:attrNameLst>
                                          <p:attrName>r</p:attrName>
                                        </p:attrNameLst>
                                      </p:cBhvr>
                                    </p:animRot>
                                    <p:animRot by="-240000">
                                      <p:cBhvr>
                                        <p:cTn id="43" dur="200" fill="hold">
                                          <p:stCondLst>
                                            <p:cond delay="200"/>
                                          </p:stCondLst>
                                        </p:cTn>
                                        <p:tgtEl>
                                          <p:spTgt spid="5"/>
                                        </p:tgtEl>
                                        <p:attrNameLst>
                                          <p:attrName>r</p:attrName>
                                        </p:attrNameLst>
                                      </p:cBhvr>
                                    </p:animRot>
                                    <p:animRot by="240000">
                                      <p:cBhvr>
                                        <p:cTn id="44" dur="200" fill="hold">
                                          <p:stCondLst>
                                            <p:cond delay="400"/>
                                          </p:stCondLst>
                                        </p:cTn>
                                        <p:tgtEl>
                                          <p:spTgt spid="5"/>
                                        </p:tgtEl>
                                        <p:attrNameLst>
                                          <p:attrName>r</p:attrName>
                                        </p:attrNameLst>
                                      </p:cBhvr>
                                    </p:animRot>
                                    <p:animRot by="-240000">
                                      <p:cBhvr>
                                        <p:cTn id="45" dur="200" fill="hold">
                                          <p:stCondLst>
                                            <p:cond delay="600"/>
                                          </p:stCondLst>
                                        </p:cTn>
                                        <p:tgtEl>
                                          <p:spTgt spid="5"/>
                                        </p:tgtEl>
                                        <p:attrNameLst>
                                          <p:attrName>r</p:attrName>
                                        </p:attrNameLst>
                                      </p:cBhvr>
                                    </p:animRot>
                                    <p:animRot by="120000">
                                      <p:cBhvr>
                                        <p:cTn id="46" dur="200" fill="hold">
                                          <p:stCondLst>
                                            <p:cond delay="800"/>
                                          </p:stCondLst>
                                        </p:cTn>
                                        <p:tgtEl>
                                          <p:spTgt spid="5"/>
                                        </p:tgtEl>
                                        <p:attrNameLst>
                                          <p:attrName>r</p:attrName>
                                        </p:attrNameLst>
                                      </p:cBhvr>
                                    </p:animRot>
                                  </p:childTnLst>
                                </p:cTn>
                              </p:par>
                            </p:childTnLst>
                          </p:cTn>
                        </p:par>
                        <p:par>
                          <p:cTn id="47" fill="hold">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grpId="2" nodeType="clickEffect">
                                  <p:stCondLst>
                                    <p:cond delay="0"/>
                                  </p:stCondLst>
                                  <p:childTnLst>
                                    <p:animEffect transition="out" filter="wipe(down)">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22" presetClass="exit" presetSubtype="4" fill="hold" grpId="1" nodeType="withEffect">
                                  <p:stCondLst>
                                    <p:cond delay="0"/>
                                  </p:stCondLst>
                                  <p:childTnLst>
                                    <p:animEffect transition="out" filter="wipe(down)">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par>
                                <p:cTn id="65" presetID="22" presetClass="exit" presetSubtype="4" fill="hold" grpId="1" nodeType="withEffect">
                                  <p:stCondLst>
                                    <p:cond delay="0"/>
                                  </p:stCondLst>
                                  <p:childTnLst>
                                    <p:animEffect transition="out" filter="wipe(down)">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22" presetClass="exit" presetSubtype="4" fill="hold" grpId="1" nodeType="withEffect">
                                  <p:stCondLst>
                                    <p:cond delay="0"/>
                                  </p:stCondLst>
                                  <p:childTnLst>
                                    <p:animEffect transition="out" filter="wipe(down)">
                                      <p:cBhvr>
                                        <p:cTn id="69" dur="500"/>
                                        <p:tgtEl>
                                          <p:spTgt spid="7"/>
                                        </p:tgtEl>
                                      </p:cBhvr>
                                    </p:animEffect>
                                    <p:set>
                                      <p:cBhvr>
                                        <p:cTn id="70" dur="1" fill="hold">
                                          <p:stCondLst>
                                            <p:cond delay="499"/>
                                          </p:stCondLst>
                                        </p:cTn>
                                        <p:tgtEl>
                                          <p:spTgt spid="7"/>
                                        </p:tgtEl>
                                        <p:attrNameLst>
                                          <p:attrName>style.visibility</p:attrName>
                                        </p:attrNameLst>
                                      </p:cBhvr>
                                      <p:to>
                                        <p:strVal val="hidden"/>
                                      </p:to>
                                    </p:set>
                                  </p:childTnLst>
                                </p:cTn>
                              </p:par>
                              <p:par>
                                <p:cTn id="71" presetID="22" presetClass="exit" presetSubtype="4" fill="hold" grpId="1" nodeType="withEffect">
                                  <p:stCondLst>
                                    <p:cond delay="0"/>
                                  </p:stCondLst>
                                  <p:childTnLst>
                                    <p:animEffect transition="out" filter="wipe(down)">
                                      <p:cBhvr>
                                        <p:cTn id="72" dur="500"/>
                                        <p:tgtEl>
                                          <p:spTgt spid="8"/>
                                        </p:tgtEl>
                                      </p:cBhvr>
                                    </p:animEffect>
                                    <p:set>
                                      <p:cBhvr>
                                        <p:cTn id="73" dur="1" fill="hold">
                                          <p:stCondLst>
                                            <p:cond delay="499"/>
                                          </p:stCondLst>
                                        </p:cTn>
                                        <p:tgtEl>
                                          <p:spTgt spid="8"/>
                                        </p:tgtEl>
                                        <p:attrNameLst>
                                          <p:attrName>style.visibility</p:attrName>
                                        </p:attrNameLst>
                                      </p:cBhvr>
                                      <p:to>
                                        <p:strVal val="hidden"/>
                                      </p:to>
                                    </p:set>
                                  </p:childTnLst>
                                </p:cTn>
                              </p:par>
                              <p:par>
                                <p:cTn id="74" presetID="22" presetClass="exit" presetSubtype="4" fill="hold" grpId="1" nodeType="withEffect">
                                  <p:stCondLst>
                                    <p:cond delay="0"/>
                                  </p:stCondLst>
                                  <p:childTnLst>
                                    <p:animEffect transition="out" filter="wipe(down)">
                                      <p:cBhvr>
                                        <p:cTn id="75" dur="500"/>
                                        <p:tgtEl>
                                          <p:spTgt spid="9"/>
                                        </p:tgtEl>
                                      </p:cBhvr>
                                    </p:animEffect>
                                    <p:set>
                                      <p:cBhvr>
                                        <p:cTn id="76" dur="1" fill="hold">
                                          <p:stCondLst>
                                            <p:cond delay="499"/>
                                          </p:stCondLst>
                                        </p:cTn>
                                        <p:tgtEl>
                                          <p:spTgt spid="9"/>
                                        </p:tgtEl>
                                        <p:attrNameLst>
                                          <p:attrName>style.visibility</p:attrName>
                                        </p:attrNameLst>
                                      </p:cBhvr>
                                      <p:to>
                                        <p:strVal val="hidden"/>
                                      </p:to>
                                    </p:set>
                                  </p:childTnLst>
                                </p:cTn>
                              </p:par>
                              <p:par>
                                <p:cTn id="77" presetID="22" presetClass="exit" presetSubtype="4" fill="hold" grpId="1" nodeType="withEffect">
                                  <p:stCondLst>
                                    <p:cond delay="0"/>
                                  </p:stCondLst>
                                  <p:childTnLst>
                                    <p:animEffect transition="out" filter="wipe(down)">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13"/>
                                        </p:tgtEl>
                                      </p:cBhvr>
                                    </p:animEffect>
                                    <p:set>
                                      <p:cBhvr>
                                        <p:cTn id="82" dur="1" fill="hold">
                                          <p:stCondLst>
                                            <p:cond delay="499"/>
                                          </p:stCondLst>
                                        </p:cTn>
                                        <p:tgtEl>
                                          <p:spTgt spid="13"/>
                                        </p:tgtEl>
                                        <p:attrNameLst>
                                          <p:attrName>style.visibility</p:attrName>
                                        </p:attrNameLst>
                                      </p:cBhvr>
                                      <p:to>
                                        <p:strVal val="hidden"/>
                                      </p:to>
                                    </p:set>
                                  </p:childTnLst>
                                </p:cTn>
                              </p:par>
                              <p:par>
                                <p:cTn id="83" presetID="22" presetClass="exit" presetSubtype="4" fill="hold" grpId="2" nodeType="withEffect">
                                  <p:stCondLst>
                                    <p:cond delay="0"/>
                                  </p:stCondLst>
                                  <p:childTnLst>
                                    <p:animEffect transition="out" filter="wipe(down)">
                                      <p:cBhvr>
                                        <p:cTn id="84" dur="500"/>
                                        <p:tgtEl>
                                          <p:spTgt spid="5"/>
                                        </p:tgtEl>
                                      </p:cBhvr>
                                    </p:animEffect>
                                    <p:set>
                                      <p:cBhvr>
                                        <p:cTn id="85" dur="1" fill="hold">
                                          <p:stCondLst>
                                            <p:cond delay="499"/>
                                          </p:stCondLst>
                                        </p:cTn>
                                        <p:tgtEl>
                                          <p:spTgt spid="5"/>
                                        </p:tgtEl>
                                        <p:attrNameLst>
                                          <p:attrName>style.visibility</p:attrName>
                                        </p:attrNameLst>
                                      </p:cBhvr>
                                      <p:to>
                                        <p:strVal val="hidden"/>
                                      </p:to>
                                    </p:set>
                                  </p:childTnLst>
                                </p:cTn>
                              </p:par>
                              <p:par>
                                <p:cTn id="86" presetID="25" presetClass="entr" presetSubtype="0" fill="hold" grpId="1" nodeType="with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89"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90"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91" dur="1000" fill="hold"/>
                                        <p:tgtEl>
                                          <p:spTgt spid="18"/>
                                        </p:tgtEl>
                                        <p:attrNameLst>
                                          <p:attrName>ppt_h</p:attrName>
                                        </p:attrNameLst>
                                      </p:cBhvr>
                                      <p:tavLst>
                                        <p:tav tm="0">
                                          <p:val>
                                            <p:strVal val="#ppt_h"/>
                                          </p:val>
                                        </p:tav>
                                        <p:tav tm="100000">
                                          <p:val>
                                            <p:strVal val="#ppt_h"/>
                                          </p:val>
                                        </p:tav>
                                      </p:tavLst>
                                    </p:anim>
                                    <p:anim calcmode="lin" valueType="num">
                                      <p:cBhvr>
                                        <p:cTn id="92"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93"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94"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95" dur="1000" decel="50000">
                                          <p:stCondLst>
                                            <p:cond delay="0"/>
                                          </p:stCondLst>
                                        </p:cTn>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P spid="4" grpId="0"/>
      <p:bldP spid="4" grpId="1"/>
      <p:bldP spid="6" grpId="0"/>
      <p:bldP spid="6" grpId="1"/>
      <p:bldP spid="7" grpId="0"/>
      <p:bldP spid="7" grpId="1"/>
      <p:bldP spid="8" grpId="0"/>
      <p:bldP spid="8" grpId="1"/>
      <p:bldP spid="9" grpId="0"/>
      <p:bldP spid="9" grpId="1"/>
      <p:bldP spid="12" grpId="0"/>
      <p:bldP spid="12" grpId="1"/>
      <p:bldP spid="5" grpId="0" animBg="1"/>
      <p:bldP spid="5" grpId="1" animBg="1"/>
      <p:bldP spid="5" grpId="2" animBg="1"/>
      <p:bldP spid="1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84" y="1967410"/>
            <a:ext cx="1970122" cy="426354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605" y="1967410"/>
            <a:ext cx="1970122" cy="426354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21" y="1967410"/>
            <a:ext cx="1970122" cy="426354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942" y="1967411"/>
            <a:ext cx="1970122" cy="426354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163" y="1967411"/>
            <a:ext cx="1970122" cy="426354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
        <p:nvSpPr>
          <p:cNvPr id="11" name="文本框 10"/>
          <p:cNvSpPr txBox="1"/>
          <p:nvPr/>
        </p:nvSpPr>
        <p:spPr>
          <a:xfrm>
            <a:off x="824732" y="900078"/>
            <a:ext cx="6777817" cy="584775"/>
          </a:xfrm>
          <a:prstGeom prst="rect">
            <a:avLst/>
          </a:prstGeom>
          <a:noFill/>
        </p:spPr>
        <p:txBody>
          <a:bodyPr wrap="none" rtlCol="0">
            <a:spAutoFit/>
          </a:bodyPr>
          <a:lstStyle/>
          <a:p>
            <a:r>
              <a:rPr kumimoji="1" lang="en-US" altLang="zh-CN" sz="1600" dirty="0" smtClean="0">
                <a:solidFill>
                  <a:schemeClr val="bg1">
                    <a:lumMod val="50000"/>
                  </a:schemeClr>
                </a:solidFill>
                <a:latin typeface="PingFang SC" charset="-122"/>
                <a:ea typeface="PingFang SC" charset="-122"/>
                <a:cs typeface="PingFang SC" charset="-122"/>
              </a:rPr>
              <a:t>Apple</a:t>
            </a:r>
            <a:r>
              <a:rPr kumimoji="1" lang="zh-CN" altLang="en-US" sz="1600" dirty="0" smtClean="0">
                <a:solidFill>
                  <a:schemeClr val="bg1">
                    <a:lumMod val="50000"/>
                  </a:schemeClr>
                </a:solidFill>
                <a:latin typeface="PingFang SC" charset="-122"/>
                <a:ea typeface="PingFang SC" charset="-122"/>
                <a:cs typeface="PingFang SC" charset="-122"/>
              </a:rPr>
              <a:t>很聪明，意识到</a:t>
            </a:r>
            <a:r>
              <a:rPr kumimoji="1" lang="en-US" altLang="zh-CN" sz="1600" dirty="0" smtClean="0">
                <a:solidFill>
                  <a:schemeClr val="bg1">
                    <a:lumMod val="50000"/>
                  </a:schemeClr>
                </a:solidFill>
                <a:latin typeface="PingFang SC" charset="-122"/>
                <a:ea typeface="PingFang SC" charset="-122"/>
                <a:cs typeface="PingFang SC" charset="-122"/>
              </a:rPr>
              <a:t>Siri</a:t>
            </a:r>
            <a:r>
              <a:rPr kumimoji="1" lang="zh-CN" altLang="en-US" sz="1600" dirty="0" smtClean="0">
                <a:solidFill>
                  <a:schemeClr val="bg1">
                    <a:lumMod val="50000"/>
                  </a:schemeClr>
                </a:solidFill>
                <a:latin typeface="PingFang SC" charset="-122"/>
                <a:ea typeface="PingFang SC" charset="-122"/>
                <a:cs typeface="PingFang SC" charset="-122"/>
              </a:rPr>
              <a:t>做不到真正的人工智能，更多的是成为调戏对象</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但是快捷指令给了我们更多的可能性</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5" name="矩形 14"/>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82" y="2618867"/>
            <a:ext cx="4706492" cy="29462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53563" y="1988501"/>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pic>
        <p:nvPicPr>
          <p:cNvPr id="8" name="图片 7"/>
          <p:cNvPicPr>
            <a:picLocks noChangeAspect="1"/>
          </p:cNvPicPr>
          <p:nvPr/>
        </p:nvPicPr>
        <p:blipFill>
          <a:blip r:embed="rId4"/>
          <a:stretch>
            <a:fillRect/>
          </a:stretch>
        </p:blipFill>
        <p:spPr>
          <a:xfrm>
            <a:off x="824732" y="1988488"/>
            <a:ext cx="4075881" cy="3576642"/>
          </a:xfrm>
          <a:prstGeom prst="rect">
            <a:avLst/>
          </a:prstGeom>
        </p:spPr>
      </p:pic>
      <p:sp>
        <p:nvSpPr>
          <p:cNvPr id="6" name="文本框 5"/>
          <p:cNvSpPr txBox="1"/>
          <p:nvPr/>
        </p:nvSpPr>
        <p:spPr>
          <a:xfrm>
            <a:off x="2308674" y="586566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活字印刷</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511870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抽象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解藕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更多的可能性</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5929828" cy="584775"/>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古有活字印刷、今有乐</a:t>
            </a:r>
            <a:r>
              <a:rPr kumimoji="1" lang="zh-CN" altLang="en-US" sz="1600" dirty="0" smtClean="0">
                <a:solidFill>
                  <a:schemeClr val="bg1">
                    <a:lumMod val="50000"/>
                  </a:schemeClr>
                </a:solidFill>
                <a:latin typeface="PingFang SC" charset="-122"/>
                <a:ea typeface="PingFang SC" charset="-122"/>
                <a:cs typeface="PingFang SC" charset="-122"/>
              </a:rPr>
              <a:t>高</a:t>
            </a:r>
            <a:r>
              <a:rPr kumimoji="1" lang="zh-CN" altLang="en-US" sz="1600" dirty="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活字</a:t>
            </a:r>
            <a:r>
              <a:rPr kumimoji="1" lang="zh-CN" altLang="en-US" sz="1600" dirty="0">
                <a:solidFill>
                  <a:schemeClr val="bg1">
                    <a:lumMod val="50000"/>
                  </a:schemeClr>
                </a:solidFill>
                <a:latin typeface="PingFang SC" charset="-122"/>
                <a:ea typeface="PingFang SC" charset="-122"/>
                <a:cs typeface="PingFang SC" charset="-122"/>
              </a:rPr>
              <a:t>立方体的大小、卡扣</a:t>
            </a:r>
            <a:r>
              <a:rPr kumimoji="1" lang="zh-CN" altLang="en-US" sz="1600" dirty="0" smtClean="0">
                <a:solidFill>
                  <a:schemeClr val="bg1">
                    <a:lumMod val="50000"/>
                  </a:schemeClr>
                </a:solidFill>
                <a:latin typeface="PingFang SC" charset="-122"/>
                <a:ea typeface="PingFang SC" charset="-122"/>
                <a:cs typeface="PingFang SC" charset="-122"/>
              </a:rPr>
              <a:t>大小被规范</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在</a:t>
            </a:r>
            <a:r>
              <a:rPr kumimoji="1" lang="zh-CN" altLang="en-US" sz="1600" dirty="0">
                <a:solidFill>
                  <a:schemeClr val="bg1">
                    <a:lumMod val="50000"/>
                  </a:schemeClr>
                </a:solidFill>
                <a:latin typeface="PingFang SC" charset="-122"/>
                <a:ea typeface="PingFang SC" charset="-122"/>
                <a:cs typeface="PingFang SC" charset="-122"/>
              </a:rPr>
              <a:t>拼接完成之前，你不知道</a:t>
            </a:r>
            <a:r>
              <a:rPr kumimoji="1" lang="zh-CN" altLang="en-US" sz="1600" dirty="0" smtClean="0">
                <a:solidFill>
                  <a:schemeClr val="bg1">
                    <a:lumMod val="50000"/>
                  </a:schemeClr>
                </a:solidFill>
                <a:latin typeface="PingFang SC" charset="-122"/>
                <a:ea typeface="PingFang SC" charset="-122"/>
                <a:cs typeface="PingFang SC" charset="-122"/>
              </a:rPr>
              <a:t>它</a:t>
            </a:r>
            <a:r>
              <a:rPr kumimoji="1" lang="zh-CN" altLang="en-US" sz="1600" b="1" u="sng" dirty="0" smtClean="0">
                <a:solidFill>
                  <a:srgbClr val="FF0000"/>
                </a:solidFill>
                <a:latin typeface="PingFang SC" charset="-122"/>
                <a:ea typeface="PingFang SC" charset="-122"/>
                <a:cs typeface="PingFang SC" charset="-122"/>
              </a:rPr>
              <a:t>还能</a:t>
            </a:r>
            <a:r>
              <a:rPr kumimoji="1" lang="zh-CN" altLang="en-US" sz="1600" dirty="0">
                <a:solidFill>
                  <a:schemeClr val="bg1">
                    <a:lumMod val="50000"/>
                  </a:schemeClr>
                </a:solidFill>
                <a:latin typeface="PingFang SC" charset="-122"/>
                <a:ea typeface="PingFang SC" charset="-122"/>
                <a:cs typeface="PingFang SC" charset="-122"/>
              </a:rPr>
              <a:t>是个啥</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190" y="422126"/>
            <a:ext cx="670337" cy="670337"/>
          </a:xfrm>
          <a:prstGeom prst="rect">
            <a:avLst/>
          </a:prstGeom>
          <a:effectLst>
            <a:glow rad="12700">
              <a:srgbClr val="FF0000">
                <a:alpha val="40000"/>
              </a:srgbClr>
            </a:glow>
          </a:effectLst>
        </p:spPr>
      </p:pic>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014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084" y="1655589"/>
            <a:ext cx="2207838" cy="4783649"/>
          </a:xfrm>
          <a:prstGeom prst="rect">
            <a:avLst/>
          </a:prstGeom>
          <a:effectLst>
            <a:glow rad="12700">
              <a:srgbClr val="FF0000">
                <a:alpha val="50000"/>
              </a:srgbClr>
            </a:glow>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9659" y="1655589"/>
            <a:ext cx="2207838" cy="4783650"/>
          </a:xfrm>
          <a:prstGeom prst="rect">
            <a:avLst/>
          </a:prstGeom>
          <a:effectLst>
            <a:glow rad="12700">
              <a:srgbClr val="FF0000">
                <a:alpha val="50000"/>
              </a:srgbClr>
            </a:glow>
          </a:effectLst>
        </p:spPr>
      </p:pic>
      <p:sp>
        <p:nvSpPr>
          <p:cNvPr id="9" name="文本框 8"/>
          <p:cNvSpPr txBox="1"/>
          <p:nvPr/>
        </p:nvSpPr>
        <p:spPr>
          <a:xfrm>
            <a:off x="824732" y="346080"/>
            <a:ext cx="534473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解放双手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不可忽视人的能力</a:t>
            </a:r>
            <a:endParaRPr lang="en-US" altLang="zh-CN" sz="3000" dirty="0">
              <a:latin typeface="PingFang SC Medium" charset="-122"/>
              <a:ea typeface="PingFang SC Medium" charset="-122"/>
              <a:cs typeface="PingFang SC Medium" charset="-122"/>
            </a:endParaRPr>
          </a:p>
        </p:txBody>
      </p:sp>
      <p:sp>
        <p:nvSpPr>
          <p:cNvPr id="10" name="文本框 9"/>
          <p:cNvSpPr txBox="1"/>
          <p:nvPr/>
        </p:nvSpPr>
        <p:spPr>
          <a:xfrm>
            <a:off x="824732" y="900078"/>
            <a:ext cx="6635150" cy="338554"/>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我见证了一个和</a:t>
            </a:r>
            <a:r>
              <a:rPr kumimoji="1" lang="en-US" altLang="zh-CN" sz="1600" dirty="0">
                <a:solidFill>
                  <a:schemeClr val="bg1">
                    <a:lumMod val="50000"/>
                  </a:schemeClr>
                </a:solidFill>
                <a:latin typeface="PingFang SC" charset="-122"/>
                <a:ea typeface="PingFang SC" charset="-122"/>
                <a:cs typeface="PingFang SC" charset="-122"/>
              </a:rPr>
              <a:t>Siri</a:t>
            </a:r>
            <a:r>
              <a:rPr kumimoji="1" lang="zh-CN" altLang="en-US" sz="1600" dirty="0">
                <a:solidFill>
                  <a:schemeClr val="bg1">
                    <a:lumMod val="50000"/>
                  </a:schemeClr>
                </a:solidFill>
                <a:latin typeface="PingFang SC" charset="-122"/>
                <a:ea typeface="PingFang SC" charset="-122"/>
                <a:cs typeface="PingFang SC" charset="-122"/>
              </a:rPr>
              <a:t>一样无助的</a:t>
            </a:r>
            <a:r>
              <a:rPr kumimoji="1" lang="zh-CN" altLang="en-US" sz="1600" dirty="0" smtClean="0">
                <a:solidFill>
                  <a:schemeClr val="bg1">
                    <a:lumMod val="50000"/>
                  </a:schemeClr>
                </a:solidFill>
                <a:latin typeface="PingFang SC" charset="-122"/>
                <a:ea typeface="PingFang SC" charset="-122"/>
                <a:cs typeface="PingFang SC" charset="-122"/>
              </a:rPr>
              <a:t>事件 </a:t>
            </a:r>
            <a:r>
              <a:rPr kumimoji="1" lang="en-US" altLang="zh-CN" sz="1600" dirty="0" smtClean="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 安卓消息</a:t>
            </a:r>
            <a:r>
              <a:rPr kumimoji="1" lang="zh-CN" altLang="en-US" sz="1600" dirty="0">
                <a:solidFill>
                  <a:schemeClr val="bg1">
                    <a:lumMod val="50000"/>
                  </a:schemeClr>
                </a:solidFill>
                <a:latin typeface="PingFang SC" charset="-122"/>
                <a:ea typeface="PingFang SC" charset="-122"/>
                <a:cs typeface="PingFang SC" charset="-122"/>
              </a:rPr>
              <a:t>通知（</a:t>
            </a:r>
            <a:r>
              <a:rPr kumimoji="1" lang="en-US" altLang="zh-CN" sz="1600" dirty="0" err="1">
                <a:solidFill>
                  <a:schemeClr val="bg1">
                    <a:lumMod val="50000"/>
                  </a:schemeClr>
                </a:solidFill>
                <a:latin typeface="PingFang SC" charset="-122"/>
                <a:ea typeface="PingFang SC" charset="-122"/>
                <a:cs typeface="PingFang SC" charset="-122"/>
              </a:rPr>
              <a:t>Notifycation</a:t>
            </a:r>
            <a:r>
              <a:rPr kumimoji="1" lang="zh-CN" altLang="en-US" sz="1600" dirty="0" smtClean="0">
                <a:solidFill>
                  <a:schemeClr val="bg1">
                    <a:lumMod val="50000"/>
                  </a:schemeClr>
                </a:solidFill>
                <a:latin typeface="PingFang SC" charset="-122"/>
                <a:ea typeface="PingFang SC" charset="-122"/>
                <a:cs typeface="PingFang SC" charset="-122"/>
              </a:rPr>
              <a:t>）</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2" name="矩形 1"/>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RPReplay_Final161088438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17234" y="1638015"/>
            <a:ext cx="2220566" cy="4801223"/>
          </a:xfrm>
          <a:prstGeom prst="rect">
            <a:avLst/>
          </a:prstGeom>
        </p:spPr>
      </p:pic>
      <p:sp>
        <p:nvSpPr>
          <p:cNvPr id="11" name="矩形 1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798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par>
                                <p:cTn id="9" presetID="1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video>
              <p:cMediaNode vol="80000">
                <p:cTn id="22"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824732" y="2273056"/>
            <a:ext cx="2438488"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1</a:t>
            </a:r>
            <a:r>
              <a:rPr kumimoji="1" lang="zh-CN" altLang="en-US" sz="2000" dirty="0" smtClean="0">
                <a:latin typeface="PingFang SC Medium" charset="-122"/>
                <a:ea typeface="PingFang SC Medium" charset="-122"/>
                <a:cs typeface="PingFang SC Medium" charset="-122"/>
              </a:rPr>
              <a:t>、抽象化 </a:t>
            </a:r>
            <a:r>
              <a:rPr kumimoji="1" lang="en-US" altLang="zh-CN" sz="2000" dirty="0" smtClean="0">
                <a:latin typeface="PingFang SC Medium" charset="-122"/>
                <a:ea typeface="PingFang SC Medium" charset="-122"/>
                <a:cs typeface="PingFang SC Medium" charset="-122"/>
              </a:rPr>
              <a:t>&amp;</a:t>
            </a:r>
            <a:r>
              <a:rPr kumimoji="1" lang="zh-CN" altLang="en-US" sz="2000" dirty="0" smtClean="0">
                <a:latin typeface="PingFang SC Medium" charset="-122"/>
                <a:ea typeface="PingFang SC Medium" charset="-122"/>
                <a:cs typeface="PingFang SC Medium" charset="-122"/>
              </a:rPr>
              <a:t> 具象化</a:t>
            </a:r>
            <a:endParaRPr kumimoji="1" lang="zh-CN" altLang="en-US" sz="2000" dirty="0">
              <a:latin typeface="PingFang SC Medium" charset="-122"/>
              <a:ea typeface="PingFang SC Medium" charset="-122"/>
              <a:cs typeface="PingFang SC Medium" charset="-122"/>
            </a:endParaRPr>
          </a:p>
        </p:txBody>
      </p:sp>
      <p:sp>
        <p:nvSpPr>
          <p:cNvPr id="8" name="文本框 7"/>
          <p:cNvSpPr txBox="1"/>
          <p:nvPr/>
        </p:nvSpPr>
        <p:spPr>
          <a:xfrm>
            <a:off x="824732" y="4651082"/>
            <a:ext cx="1107996"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2</a:t>
            </a:r>
            <a:r>
              <a:rPr kumimoji="1" lang="zh-CN" altLang="en-US" sz="2000" dirty="0" smtClean="0">
                <a:latin typeface="PingFang SC Medium" charset="-122"/>
                <a:ea typeface="PingFang SC Medium" charset="-122"/>
                <a:cs typeface="PingFang SC Medium" charset="-122"/>
              </a:rPr>
              <a:t>、人！</a:t>
            </a:r>
            <a:endParaRPr kumimoji="1" lang="zh-CN" altLang="en-US" sz="2000" dirty="0">
              <a:latin typeface="PingFang SC Medium" charset="-122"/>
              <a:ea typeface="PingFang SC Medium" charset="-122"/>
              <a:cs typeface="PingFang SC Medium" charset="-122"/>
            </a:endParaRPr>
          </a:p>
        </p:txBody>
      </p:sp>
      <p:sp>
        <p:nvSpPr>
          <p:cNvPr id="9" name="文本框 8"/>
          <p:cNvSpPr txBox="1"/>
          <p:nvPr/>
        </p:nvSpPr>
        <p:spPr>
          <a:xfrm>
            <a:off x="1151285" y="2954716"/>
            <a:ext cx="4753224"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小孩子：我想要小汽车、大卡车、消防车</a:t>
            </a:r>
            <a:r>
              <a:rPr kumimoji="1" lang="en-US" altLang="zh-CN" dirty="0" smtClean="0">
                <a:solidFill>
                  <a:schemeClr val="bg1">
                    <a:lumMod val="50000"/>
                  </a:schemeClr>
                </a:solidFill>
                <a:latin typeface="PingFang SC" charset="-122"/>
                <a:ea typeface="PingFang SC" charset="-122"/>
                <a:cs typeface="PingFang SC" charset="-122"/>
              </a:rPr>
              <a:t> . . .</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0" name="文本框 9"/>
          <p:cNvSpPr txBox="1"/>
          <p:nvPr/>
        </p:nvSpPr>
        <p:spPr>
          <a:xfrm>
            <a:off x="7137747" y="2954716"/>
            <a:ext cx="1800493"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我给你一个乐高</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1" name="文本框 10"/>
          <p:cNvSpPr txBox="1"/>
          <p:nvPr/>
        </p:nvSpPr>
        <p:spPr>
          <a:xfrm>
            <a:off x="1151285" y="3498712"/>
            <a:ext cx="9708107"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出门提醒我天气情况、在会议开始</a:t>
            </a:r>
            <a:r>
              <a:rPr kumimoji="1" lang="en-US" altLang="zh-CN" dirty="0" smtClean="0">
                <a:solidFill>
                  <a:schemeClr val="bg1">
                    <a:lumMod val="50000"/>
                  </a:schemeClr>
                </a:solidFill>
                <a:latin typeface="PingFang SC" charset="-122"/>
                <a:ea typeface="PingFang SC" charset="-122"/>
                <a:cs typeface="PingFang SC" charset="-122"/>
              </a:rPr>
              <a:t>10</a:t>
            </a:r>
            <a:r>
              <a:rPr kumimoji="1" lang="zh-CN" altLang="en-US" dirty="0" smtClean="0">
                <a:solidFill>
                  <a:schemeClr val="bg1">
                    <a:lumMod val="50000"/>
                  </a:schemeClr>
                </a:solidFill>
                <a:latin typeface="PingFang SC" charset="-122"/>
                <a:ea typeface="PingFang SC" charset="-122"/>
                <a:cs typeface="PingFang SC" charset="-122"/>
              </a:rPr>
              <a:t>分钟前提醒我、电量低于</a:t>
            </a:r>
            <a:r>
              <a:rPr kumimoji="1" lang="en-US" altLang="zh-CN" dirty="0" smtClean="0">
                <a:solidFill>
                  <a:schemeClr val="bg1">
                    <a:lumMod val="50000"/>
                  </a:schemeClr>
                </a:solidFill>
                <a:latin typeface="PingFang SC" charset="-122"/>
                <a:ea typeface="PingFang SC" charset="-122"/>
                <a:cs typeface="PingFang SC" charset="-122"/>
              </a:rPr>
              <a:t>30</a:t>
            </a:r>
            <a:r>
              <a:rPr kumimoji="1" lang="zh-CN" altLang="en-US" dirty="0" smtClean="0">
                <a:solidFill>
                  <a:schemeClr val="bg1">
                    <a:lumMod val="50000"/>
                  </a:schemeClr>
                </a:solidFill>
                <a:latin typeface="PingFang SC" charset="-122"/>
                <a:ea typeface="PingFang SC" charset="-122"/>
                <a:cs typeface="PingFang SC" charset="-122"/>
              </a:rPr>
              <a:t>告诉我，并开启低电量模式 </a:t>
            </a:r>
            <a:r>
              <a:rPr kumimoji="1" lang="mr-IN" altLang="zh-CN" dirty="0" smtClean="0">
                <a:solidFill>
                  <a:schemeClr val="bg1">
                    <a:lumMod val="50000"/>
                  </a:schemeClr>
                </a:solidFill>
                <a:latin typeface="PingFang SC" charset="-122"/>
                <a:ea typeface="PingFang SC" charset="-122"/>
                <a:cs typeface="PingFang SC" charset="-122"/>
              </a:rPr>
              <a:t>…</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2" name="文本框 11"/>
          <p:cNvSpPr txBox="1"/>
          <p:nvPr/>
        </p:nvSpPr>
        <p:spPr>
          <a:xfrm>
            <a:off x="3639370" y="1525347"/>
            <a:ext cx="5109091"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前面讲的这些事情，我们发现了两点</a:t>
            </a:r>
            <a:endParaRPr kumimoji="1" lang="zh-CN" altLang="en-US" sz="2400" dirty="0">
              <a:latin typeface="PingFang SC" charset="-122"/>
              <a:ea typeface="PingFang SC" charset="-122"/>
              <a:cs typeface="PingFang SC" charset="-122"/>
            </a:endParaRPr>
          </a:p>
        </p:txBody>
      </p:sp>
      <p:sp>
        <p:nvSpPr>
          <p:cNvPr id="13" name="文本框 12"/>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小结</a:t>
            </a:r>
            <a:endParaRPr lang="en-US" altLang="zh-CN" sz="3000" dirty="0">
              <a:latin typeface="PingFang SC Medium" charset="-122"/>
              <a:ea typeface="PingFang SC Medium" charset="-122"/>
              <a:cs typeface="PingFang SC Medium"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238" y="427309"/>
            <a:ext cx="630000" cy="630000"/>
          </a:xfrm>
          <a:prstGeom prst="rect">
            <a:avLst/>
          </a:prstGeom>
          <a:effectLst>
            <a:glow rad="12700">
              <a:srgbClr val="FF0000">
                <a:alpha val="40000"/>
              </a:srgbClr>
            </a:glow>
          </a:effectLst>
        </p:spPr>
      </p:pic>
      <p:sp>
        <p:nvSpPr>
          <p:cNvPr id="15" name="文本框 14"/>
          <p:cNvSpPr txBox="1"/>
          <p:nvPr/>
        </p:nvSpPr>
        <p:spPr>
          <a:xfrm>
            <a:off x="1151285" y="5301964"/>
            <a:ext cx="4570482"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组织能力、创新能力、沟通能力、不可取代</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7" name="矩形 16"/>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7845417" cy="338554"/>
          </a:xfrm>
          <a:prstGeom prst="rect">
            <a:avLst/>
          </a:prstGeom>
          <a:noFill/>
        </p:spPr>
        <p:txBody>
          <a:bodyPr wrap="none" rtlCol="0">
            <a:spAutoFit/>
          </a:bodyPr>
          <a:lstStyle/>
          <a:p>
            <a:r>
              <a:rPr lang="zh-CN" altLang="en-US" sz="16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chemeClr val="bg1">
                    <a:lumMod val="50000"/>
                  </a:schemeClr>
                </a:solidFill>
                <a:latin typeface="PingFang SC" charset="-122"/>
                <a:ea typeface="PingFang SC" charset="-122"/>
                <a:cs typeface="PingFang SC" charset="-122"/>
              </a:rPr>
              <a:t>……</a:t>
            </a:r>
            <a:endParaRPr lang="zh-CN" altLang="en-US" sz="16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6232" y="448350"/>
            <a:ext cx="630000" cy="630000"/>
          </a:xfrm>
          <a:prstGeom prst="rect">
            <a:avLst/>
          </a:prstGeom>
          <a:noFill/>
          <a:effectLst>
            <a:glow rad="12700">
              <a:srgbClr val="FF0000">
                <a:alpha val="40000"/>
              </a:srgbClr>
            </a:glow>
          </a:effectLst>
        </p:spPr>
      </p:pic>
      <p:sp>
        <p:nvSpPr>
          <p:cNvPr id="21" name="矩形 2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75304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未来可期</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652272"/>
            <a:ext cx="12192000" cy="7510272"/>
          </a:xfrm>
          <a:prstGeom prst="rect">
            <a:avLst/>
          </a:prstGeom>
        </p:spPr>
      </p:pic>
    </p:spTree>
    <p:extLst>
      <p:ext uri="{BB962C8B-B14F-4D97-AF65-F5344CB8AC3E}">
        <p14:creationId xmlns:p14="http://schemas.microsoft.com/office/powerpoint/2010/main" val="1957191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5285421"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iOS14</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小组件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资源库</a:t>
            </a:r>
            <a:endParaRPr lang="en-US" altLang="zh-CN" sz="3000" dirty="0">
              <a:latin typeface="PingFang SC Medium" charset="-122"/>
              <a:ea typeface="PingFang SC Medium" charset="-122"/>
              <a:cs typeface="PingFang SC Medium"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7337"/>
            <a:ext cx="2271103" cy="49149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561" y="1557337"/>
            <a:ext cx="2271103" cy="49149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388" y="1557337"/>
            <a:ext cx="2271103" cy="4914900"/>
          </a:xfrm>
          <a:prstGeom prst="rect">
            <a:avLst/>
          </a:prstGeom>
        </p:spPr>
      </p:pic>
      <p:sp>
        <p:nvSpPr>
          <p:cNvPr id="13" name="文本框 12"/>
          <p:cNvSpPr txBox="1"/>
          <p:nvPr/>
        </p:nvSpPr>
        <p:spPr>
          <a:xfrm>
            <a:off x="9431215" y="1557337"/>
            <a:ext cx="2308645"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A+</a:t>
            </a:r>
            <a:r>
              <a:rPr kumimoji="1" lang="zh-CN" altLang="en-US" sz="2000" dirty="0" smtClean="0">
                <a:latin typeface="PingFang SC Medium" charset="-122"/>
                <a:ea typeface="PingFang SC Medium" charset="-122"/>
                <a:cs typeface="PingFang SC Medium" charset="-122"/>
              </a:rPr>
              <a:t>，你想放什么？</a:t>
            </a:r>
            <a:endParaRPr kumimoji="1" lang="zh-CN" altLang="en-US" sz="2000" dirty="0">
              <a:latin typeface="PingFang SC Medium" charset="-122"/>
              <a:ea typeface="PingFang SC Medium" charset="-122"/>
              <a:cs typeface="PingFang SC Medium" charset="-122"/>
            </a:endParaRPr>
          </a:p>
        </p:txBody>
      </p:sp>
      <p:sp>
        <p:nvSpPr>
          <p:cNvPr id="14" name="文本框 13"/>
          <p:cNvSpPr txBox="1"/>
          <p:nvPr/>
        </p:nvSpPr>
        <p:spPr>
          <a:xfrm>
            <a:off x="9431215" y="2343001"/>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我关注的信息</a:t>
            </a:r>
            <a:endParaRPr kumimoji="1" lang="zh-CN" altLang="en-US" dirty="0">
              <a:latin typeface="PingFang SC" charset="-122"/>
              <a:ea typeface="PingFang SC" charset="-122"/>
              <a:cs typeface="PingFang SC" charset="-122"/>
            </a:endParaRPr>
          </a:p>
        </p:txBody>
      </p:sp>
      <p:sp>
        <p:nvSpPr>
          <p:cNvPr id="15" name="矩形 14"/>
          <p:cNvSpPr/>
          <p:nvPr/>
        </p:nvSpPr>
        <p:spPr>
          <a:xfrm>
            <a:off x="9431215" y="2902635"/>
            <a:ext cx="1107996" cy="369332"/>
          </a:xfrm>
          <a:prstGeom prst="rect">
            <a:avLst/>
          </a:prstGeom>
        </p:spPr>
        <p:txBody>
          <a:bodyPr wrap="none">
            <a:spAutoFit/>
          </a:bodyPr>
          <a:lstStyle/>
          <a:p>
            <a:r>
              <a:rPr kumimoji="1" lang="zh-CN" altLang="en-US" dirty="0">
                <a:latin typeface="PingFang SC" charset="-122"/>
                <a:ea typeface="PingFang SC" charset="-122"/>
                <a:cs typeface="PingFang SC" charset="-122"/>
              </a:rPr>
              <a:t>我</a:t>
            </a:r>
            <a:r>
              <a:rPr kumimoji="1" lang="zh-CN" altLang="en-US" dirty="0" smtClean="0">
                <a:latin typeface="PingFang SC" charset="-122"/>
                <a:ea typeface="PingFang SC" charset="-122"/>
                <a:cs typeface="PingFang SC" charset="-122"/>
              </a:rPr>
              <a:t>的量化</a:t>
            </a:r>
            <a:endParaRPr kumimoji="1" lang="zh-CN" altLang="en-US" dirty="0">
              <a:latin typeface="PingFang SC" charset="-122"/>
              <a:ea typeface="PingFang SC" charset="-122"/>
              <a:cs typeface="PingFang SC" charset="-122"/>
            </a:endParaRPr>
          </a:p>
        </p:txBody>
      </p:sp>
      <p:sp>
        <p:nvSpPr>
          <p:cNvPr id="16" name="文本框 15"/>
          <p:cNvSpPr txBox="1"/>
          <p:nvPr/>
        </p:nvSpPr>
        <p:spPr>
          <a:xfrm>
            <a:off x="824732" y="924462"/>
            <a:ext cx="579357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让我们关注的信息，更快、更直观、更聚焦 的展示在我们面前</a:t>
            </a:r>
            <a:endParaRPr lang="en-US" altLang="zh-CN" sz="1600" dirty="0" smtClean="0">
              <a:solidFill>
                <a:schemeClr val="bg1">
                  <a:lumMod val="50000"/>
                </a:schemeClr>
              </a:solidFill>
              <a:latin typeface="PingFang SC" charset="-122"/>
              <a:ea typeface="PingFang SC" charset="-122"/>
              <a:cs typeface="PingFang SC" charset="-122"/>
            </a:endParaRPr>
          </a:p>
        </p:txBody>
      </p:sp>
      <p:sp>
        <p:nvSpPr>
          <p:cNvPr id="18" name="文本框 17"/>
          <p:cNvSpPr txBox="1"/>
          <p:nvPr/>
        </p:nvSpPr>
        <p:spPr>
          <a:xfrm>
            <a:off x="9431215" y="34622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我的成交进度</a:t>
            </a:r>
            <a:endParaRPr kumimoji="1" lang="zh-CN" altLang="en-US" dirty="0">
              <a:latin typeface="PingFang SC" charset="-122"/>
              <a:ea typeface="PingFang SC" charset="-122"/>
              <a:cs typeface="PingFang SC" charset="-122"/>
            </a:endParaRPr>
          </a:p>
        </p:txBody>
      </p:sp>
      <p:sp>
        <p:nvSpPr>
          <p:cNvPr id="19" name="文本框 18"/>
          <p:cNvSpPr txBox="1"/>
          <p:nvPr/>
        </p:nvSpPr>
        <p:spPr>
          <a:xfrm>
            <a:off x="9431215" y="4021903"/>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我的约看</a:t>
            </a:r>
            <a:endParaRPr kumimoji="1" lang="zh-CN" altLang="en-US" dirty="0">
              <a:latin typeface="PingFang SC" charset="-122"/>
              <a:ea typeface="PingFang SC" charset="-122"/>
              <a:cs typeface="PingFang SC" charset="-122"/>
            </a:endParaRPr>
          </a:p>
        </p:txBody>
      </p:sp>
      <p:sp>
        <p:nvSpPr>
          <p:cNvPr id="20" name="文本框 19"/>
          <p:cNvSpPr txBox="1"/>
          <p:nvPr/>
        </p:nvSpPr>
        <p:spPr>
          <a:xfrm>
            <a:off x="9431215" y="4581537"/>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待审核、审批</a:t>
            </a:r>
            <a:endParaRPr kumimoji="1" lang="zh-CN" altLang="en-US" dirty="0">
              <a:latin typeface="PingFang SC" charset="-122"/>
              <a:ea typeface="PingFang SC" charset="-122"/>
              <a:cs typeface="PingFang SC" charset="-122"/>
            </a:endParaRPr>
          </a:p>
        </p:txBody>
      </p:sp>
      <p:sp>
        <p:nvSpPr>
          <p:cNvPr id="21" name="文本框 20"/>
          <p:cNvSpPr txBox="1"/>
          <p:nvPr/>
        </p:nvSpPr>
        <p:spPr>
          <a:xfrm>
            <a:off x="9431215" y="5141171"/>
            <a:ext cx="226215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公司公告、重要通知</a:t>
            </a:r>
            <a:endParaRPr kumimoji="1" lang="zh-CN" altLang="en-US" dirty="0">
              <a:latin typeface="PingFang SC" charset="-122"/>
              <a:ea typeface="PingFang SC" charset="-122"/>
              <a:cs typeface="PingFang SC" charset="-122"/>
            </a:endParaRPr>
          </a:p>
        </p:txBody>
      </p:sp>
      <p:sp>
        <p:nvSpPr>
          <p:cNvPr id="22" name="文本框 21"/>
          <p:cNvSpPr txBox="1"/>
          <p:nvPr/>
        </p:nvSpPr>
        <p:spPr>
          <a:xfrm>
            <a:off x="9431215" y="5704138"/>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合作市场</a:t>
            </a:r>
            <a:endParaRPr kumimoji="1" lang="zh-CN" altLang="en-US" dirty="0">
              <a:latin typeface="PingFang SC" charset="-122"/>
              <a:ea typeface="PingFang SC" charset="-122"/>
              <a:cs typeface="PingFang SC" charset="-122"/>
            </a:endParaRPr>
          </a:p>
        </p:txBody>
      </p:sp>
      <p:sp>
        <p:nvSpPr>
          <p:cNvPr id="23" name="文本框 22"/>
          <p:cNvSpPr txBox="1"/>
          <p:nvPr/>
        </p:nvSpPr>
        <p:spPr>
          <a:xfrm>
            <a:off x="9431215" y="619316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7" name="文本框 26"/>
          <p:cNvSpPr txBox="1"/>
          <p:nvPr/>
        </p:nvSpPr>
        <p:spPr>
          <a:xfrm>
            <a:off x="9778687" y="619495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8" name="文本框 27"/>
          <p:cNvSpPr txBox="1"/>
          <p:nvPr/>
        </p:nvSpPr>
        <p:spPr>
          <a:xfrm>
            <a:off x="10126159" y="618885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5" name="矩形 24"/>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54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1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1+#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 presetClass="entr" presetSubtype="2"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2"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 presetClass="entr" presetSubtype="2"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9"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250"/>
                                        <p:tgtEl>
                                          <p:spTgt spid="23"/>
                                        </p:tgtEl>
                                      </p:cBhvr>
                                    </p:animEffect>
                                  </p:childTnLst>
                                </p:cTn>
                              </p:par>
                            </p:childTnLst>
                          </p:cTn>
                        </p:par>
                        <p:par>
                          <p:cTn id="64" fill="hold">
                            <p:stCondLst>
                              <p:cond delay="3750"/>
                            </p:stCondLst>
                            <p:childTnLst>
                              <p:par>
                                <p:cTn id="65" presetID="9"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250"/>
                                        <p:tgtEl>
                                          <p:spTgt spid="27"/>
                                        </p:tgtEl>
                                      </p:cBhvr>
                                    </p:animEffect>
                                  </p:childTnLst>
                                </p:cTn>
                              </p:par>
                            </p:childTnLst>
                          </p:cTn>
                        </p:par>
                        <p:par>
                          <p:cTn id="68" fill="hold">
                            <p:stCondLst>
                              <p:cond delay="4000"/>
                            </p:stCondLst>
                            <p:childTnLst>
                              <p:par>
                                <p:cTn id="69" presetID="9"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dissolve">
                                      <p:cBhvr>
                                        <p:cTn id="71"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P spid="22" grpId="0"/>
      <p:bldP spid="23"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 2"/>
          <p:cNvGrpSpPr/>
          <p:nvPr/>
        </p:nvGrpSpPr>
        <p:grpSpPr>
          <a:xfrm>
            <a:off x="785811" y="1271591"/>
            <a:ext cx="10587038" cy="5029200"/>
            <a:chOff x="785811" y="1271591"/>
            <a:chExt cx="10587038" cy="5029200"/>
          </a:xfrm>
        </p:grpSpPr>
        <p:sp>
          <p:nvSpPr>
            <p:cNvPr id="20" name="矩形 19"/>
            <p:cNvSpPr/>
            <p:nvPr/>
          </p:nvSpPr>
          <p:spPr>
            <a:xfrm>
              <a:off x="785811" y="1271591"/>
              <a:ext cx="10587038" cy="5029200"/>
            </a:xfrm>
            <a:prstGeom prst="rect">
              <a:avLst/>
            </a:prstGeom>
            <a:solidFill>
              <a:schemeClr val="accent1">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357314"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8" name="矩形 7"/>
            <p:cNvSpPr/>
            <p:nvPr/>
          </p:nvSpPr>
          <p:spPr>
            <a:xfrm>
              <a:off x="3921918"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9" name="矩形 8"/>
            <p:cNvSpPr/>
            <p:nvPr/>
          </p:nvSpPr>
          <p:spPr>
            <a:xfrm>
              <a:off x="6522243" y="3914781"/>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0" name="矩形 9"/>
            <p:cNvSpPr/>
            <p:nvPr/>
          </p:nvSpPr>
          <p:spPr>
            <a:xfrm>
              <a:off x="9086847"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1" name="矩形 10"/>
            <p:cNvSpPr/>
            <p:nvPr/>
          </p:nvSpPr>
          <p:spPr>
            <a:xfrm>
              <a:off x="1357313"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2" name="矩形 11"/>
            <p:cNvSpPr/>
            <p:nvPr/>
          </p:nvSpPr>
          <p:spPr>
            <a:xfrm>
              <a:off x="3921918"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latin typeface="PingFang SC" charset="-122"/>
                  <a:ea typeface="PingFang SC" charset="-122"/>
                  <a:cs typeface="PingFang SC" charset="-122"/>
                </a:rPr>
                <a:t>原知原味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3" name="矩形 12"/>
            <p:cNvSpPr/>
            <p:nvPr/>
          </p:nvSpPr>
          <p:spPr>
            <a:xfrm>
              <a:off x="6486523"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XXX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4" name="矩形 13"/>
            <p:cNvSpPr/>
            <p:nvPr/>
          </p:nvSpPr>
          <p:spPr>
            <a:xfrm>
              <a:off x="9072551"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YYY</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5" name="矩形 14"/>
            <p:cNvSpPr/>
            <p:nvPr/>
          </p:nvSpPr>
          <p:spPr>
            <a:xfrm>
              <a:off x="1357316" y="5305429"/>
              <a:ext cx="1557338"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6" name="矩形 15"/>
            <p:cNvSpPr/>
            <p:nvPr/>
          </p:nvSpPr>
          <p:spPr>
            <a:xfrm>
              <a:off x="3328988"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7" name="矩形 16"/>
            <p:cNvSpPr/>
            <p:nvPr/>
          </p:nvSpPr>
          <p:spPr>
            <a:xfrm>
              <a:off x="5300661"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H5</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8" name="矩形 17"/>
            <p:cNvSpPr/>
            <p:nvPr/>
          </p:nvSpPr>
          <p:spPr>
            <a:xfrm>
              <a:off x="7272334"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9" name="矩形 18"/>
            <p:cNvSpPr/>
            <p:nvPr/>
          </p:nvSpPr>
          <p:spPr>
            <a:xfrm>
              <a:off x="9244007"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cxnSp>
          <p:nvCxnSpPr>
            <p:cNvPr id="22" name="直线连接符 21"/>
            <p:cNvCxnSpPr/>
            <p:nvPr/>
          </p:nvCxnSpPr>
          <p:spPr>
            <a:xfrm>
              <a:off x="785811" y="3471869"/>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785811" y="4872044"/>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785811" y="1979116"/>
              <a:ext cx="10587038" cy="14287"/>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46698" y="1425299"/>
              <a:ext cx="3065263" cy="400110"/>
            </a:xfrm>
            <a:prstGeom prst="rect">
              <a:avLst/>
            </a:prstGeom>
            <a:noFill/>
          </p:spPr>
          <p:txBody>
            <a:bodyPr wrap="none" rtlCol="0">
              <a:spAutoFit/>
            </a:bodyPr>
            <a:lstStyle/>
            <a:p>
              <a:r>
                <a:rPr kumimoji="1" lang="en-US" altLang="zh-CN" sz="2000" dirty="0" smtClean="0">
                  <a:solidFill>
                    <a:srgbClr val="FF0000"/>
                  </a:solidFill>
                  <a:latin typeface="PingFang SC Medium" charset="-122"/>
                  <a:ea typeface="PingFang SC Medium" charset="-122"/>
                  <a:cs typeface="PingFang SC Medium" charset="-122"/>
                </a:rPr>
                <a:t>CAC</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err="1" smtClean="0">
                  <a:solidFill>
                    <a:srgbClr val="FF0000"/>
                  </a:solidFill>
                  <a:latin typeface="PingFang SC Medium" charset="-122"/>
                  <a:ea typeface="PingFang SC Medium" charset="-122"/>
                  <a:cs typeface="PingFang SC Medium" charset="-122"/>
                </a:rPr>
                <a:t>Centa</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App</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Core</a:t>
              </a:r>
              <a:endParaRPr kumimoji="1" lang="zh-CN" altLang="en-US" sz="2000" dirty="0">
                <a:solidFill>
                  <a:srgbClr val="FF0000"/>
                </a:solidFill>
                <a:latin typeface="PingFang SC Medium" charset="-122"/>
                <a:ea typeface="PingFang SC Medium" charset="-122"/>
                <a:cs typeface="PingFang SC Medium" charset="-122"/>
              </a:endParaRPr>
            </a:p>
          </p:txBody>
        </p:sp>
      </p:grpSp>
      <p:sp>
        <p:nvSpPr>
          <p:cNvPr id="28" name="文本框 27"/>
          <p:cNvSpPr txBox="1"/>
          <p:nvPr/>
        </p:nvSpPr>
        <p:spPr>
          <a:xfrm>
            <a:off x="824732" y="346080"/>
            <a:ext cx="4541628"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CAC</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a:t>
            </a:r>
            <a:r>
              <a:rPr lang="en-US" altLang="zh-CN" sz="3000" dirty="0" err="1" smtClean="0">
                <a:latin typeface="PingFang SC Medium" charset="-122"/>
                <a:ea typeface="PingFang SC Medium" charset="-122"/>
                <a:cs typeface="PingFang SC Medium" charset="-122"/>
              </a:rPr>
              <a:t>Centa</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Core</a:t>
            </a:r>
            <a:endParaRPr lang="en-US" altLang="zh-CN" sz="3000" dirty="0">
              <a:latin typeface="PingFang SC Medium" charset="-122"/>
              <a:ea typeface="PingFang SC Medium" charset="-122"/>
              <a:cs typeface="PingFang SC Medium" charset="-122"/>
            </a:endParaRPr>
          </a:p>
        </p:txBody>
      </p:sp>
      <p:sp>
        <p:nvSpPr>
          <p:cNvPr id="27" name="矩形 26"/>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144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434836"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smtClean="0">
                <a:solidFill>
                  <a:srgbClr val="EA0000"/>
                </a:solidFill>
                <a:latin typeface="微软雅黑" panose="020B0503020204020204" pitchFamily="34" charset="-122"/>
                <a:ea typeface="微软雅黑" panose="020B0503020204020204" pitchFamily="34" charset="-122"/>
              </a:rPr>
              <a:t>工作</a:t>
            </a:r>
            <a:r>
              <a:rPr lang="zh-CN" altLang="en-US" sz="4400" b="1" dirty="0" smtClean="0">
                <a:solidFill>
                  <a:srgbClr val="EA0000"/>
                </a:solidFill>
                <a:latin typeface="微软雅黑" panose="020B0503020204020204" pitchFamily="34" charset="-122"/>
                <a:ea typeface="微软雅黑" panose="020B0503020204020204" pitchFamily="34" charset="-122"/>
              </a:rPr>
              <a:t>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24732" y="346080"/>
            <a:ext cx="210826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接口中间层</a:t>
            </a:r>
            <a:endParaRPr lang="en-US" altLang="zh-CN" sz="3000" dirty="0">
              <a:latin typeface="PingFang SC Medium" charset="-122"/>
              <a:ea typeface="PingFang SC Medium" charset="-122"/>
              <a:cs typeface="PingFang SC Medium" charset="-122"/>
            </a:endParaRPr>
          </a:p>
        </p:txBody>
      </p:sp>
      <p:grpSp>
        <p:nvGrpSpPr>
          <p:cNvPr id="7" name="组 6"/>
          <p:cNvGrpSpPr/>
          <p:nvPr/>
        </p:nvGrpSpPr>
        <p:grpSpPr>
          <a:xfrm>
            <a:off x="950976" y="3060192"/>
            <a:ext cx="914400" cy="1804416"/>
            <a:chOff x="1048512" y="2718816"/>
            <a:chExt cx="914400" cy="1804416"/>
          </a:xfrm>
        </p:grpSpPr>
        <p:sp>
          <p:nvSpPr>
            <p:cNvPr id="3" name="圆角矩形 2"/>
            <p:cNvSpPr/>
            <p:nvPr/>
          </p:nvSpPr>
          <p:spPr>
            <a:xfrm>
              <a:off x="1048512" y="2718816"/>
              <a:ext cx="914400" cy="1804416"/>
            </a:xfrm>
            <a:prstGeom prst="roundRect">
              <a:avLst/>
            </a:prstGeom>
            <a:solidFill>
              <a:schemeClr val="accent1">
                <a:lumMod val="40000"/>
                <a:lumOff val="60000"/>
              </a:schemeClr>
            </a:solidFill>
            <a:ln>
              <a:solidFill>
                <a:srgbClr val="FF0000"/>
              </a:solidFill>
            </a:ln>
            <a:scene3d>
              <a:camera prst="orthographicFront"/>
              <a:lightRig rig="chilly" dir="t"/>
            </a:scene3d>
            <a:sp3d extrusionH="82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同侧圆角矩形 5"/>
            <p:cNvSpPr/>
            <p:nvPr/>
          </p:nvSpPr>
          <p:spPr>
            <a:xfrm flipV="1">
              <a:off x="1341120" y="2718816"/>
              <a:ext cx="329184" cy="85344"/>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云形 13"/>
          <p:cNvSpPr/>
          <p:nvPr/>
        </p:nvSpPr>
        <p:spPr>
          <a:xfrm>
            <a:off x="4144772" y="2878408"/>
            <a:ext cx="3279648" cy="2157984"/>
          </a:xfrm>
          <a:prstGeom prst="cloud">
            <a:avLst/>
          </a:prstGeom>
          <a:solidFill>
            <a:srgbClr val="EE8F8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8885623" y="118746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9556183" y="1985182"/>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0031984" y="3863807"/>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9556183" y="4811573"/>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8873431" y="5657088"/>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9996424" y="291604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p:cNvCxnSpPr>
            <a:stCxn id="15" idx="3"/>
            <a:endCxn id="14" idx="0"/>
          </p:cNvCxnSpPr>
          <p:nvPr/>
        </p:nvCxnSpPr>
        <p:spPr>
          <a:xfrm flipH="1">
            <a:off x="7421687" y="1770226"/>
            <a:ext cx="1563923"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16" idx="3"/>
            <a:endCxn id="14" idx="0"/>
          </p:cNvCxnSpPr>
          <p:nvPr/>
        </p:nvCxnSpPr>
        <p:spPr>
          <a:xfrm flipH="1">
            <a:off x="7421687" y="2567947"/>
            <a:ext cx="2234483" cy="1389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0" idx="3"/>
            <a:endCxn id="14" idx="0"/>
          </p:cNvCxnSpPr>
          <p:nvPr/>
        </p:nvCxnSpPr>
        <p:spPr>
          <a:xfrm flipH="1">
            <a:off x="7421687" y="3498806"/>
            <a:ext cx="2674724" cy="45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7" idx="2"/>
            <a:endCxn id="14" idx="0"/>
          </p:cNvCxnSpPr>
          <p:nvPr/>
        </p:nvCxnSpPr>
        <p:spPr>
          <a:xfrm flipH="1" flipV="1">
            <a:off x="7421687" y="3957400"/>
            <a:ext cx="2610297" cy="247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8" idx="2"/>
            <a:endCxn id="14" idx="0"/>
          </p:cNvCxnSpPr>
          <p:nvPr/>
        </p:nvCxnSpPr>
        <p:spPr>
          <a:xfrm flipH="1" flipV="1">
            <a:off x="7421687" y="3957400"/>
            <a:ext cx="2134496" cy="119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9" idx="1"/>
            <a:endCxn id="14" idx="0"/>
          </p:cNvCxnSpPr>
          <p:nvPr/>
        </p:nvCxnSpPr>
        <p:spPr>
          <a:xfrm flipH="1" flipV="1">
            <a:off x="7421687" y="3957400"/>
            <a:ext cx="1551731" cy="179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14" idx="2"/>
            <a:endCxn id="3" idx="3"/>
          </p:cNvCxnSpPr>
          <p:nvPr/>
        </p:nvCxnSpPr>
        <p:spPr>
          <a:xfrm flipH="1">
            <a:off x="1865376" y="3957400"/>
            <a:ext cx="2289569" cy="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5" idx="3"/>
          </p:cNvCxnSpPr>
          <p:nvPr/>
        </p:nvCxnSpPr>
        <p:spPr>
          <a:xfrm flipH="1">
            <a:off x="1878866" y="1770226"/>
            <a:ext cx="7106744"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3"/>
            <a:endCxn id="3" idx="3"/>
          </p:cNvCxnSpPr>
          <p:nvPr/>
        </p:nvCxnSpPr>
        <p:spPr>
          <a:xfrm flipH="1">
            <a:off x="1865376" y="2567947"/>
            <a:ext cx="7790794" cy="1394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20" idx="3"/>
            <a:endCxn id="3" idx="3"/>
          </p:cNvCxnSpPr>
          <p:nvPr/>
        </p:nvCxnSpPr>
        <p:spPr>
          <a:xfrm flipH="1">
            <a:off x="1865376" y="3498806"/>
            <a:ext cx="8231035" cy="46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17" idx="2"/>
            <a:endCxn id="3" idx="3"/>
          </p:cNvCxnSpPr>
          <p:nvPr/>
        </p:nvCxnSpPr>
        <p:spPr>
          <a:xfrm flipH="1" flipV="1">
            <a:off x="1865376" y="3962400"/>
            <a:ext cx="8166608" cy="242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18" idx="2"/>
            <a:endCxn id="3" idx="3"/>
          </p:cNvCxnSpPr>
          <p:nvPr/>
        </p:nvCxnSpPr>
        <p:spPr>
          <a:xfrm flipH="1" flipV="1">
            <a:off x="1865376" y="3962400"/>
            <a:ext cx="7690807" cy="119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19" idx="1"/>
            <a:endCxn id="3" idx="3"/>
          </p:cNvCxnSpPr>
          <p:nvPr/>
        </p:nvCxnSpPr>
        <p:spPr>
          <a:xfrm flipH="1" flipV="1">
            <a:off x="1865376" y="3962400"/>
            <a:ext cx="7108042" cy="179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1727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7"/>
                                        </p:tgtEl>
                                      </p:cBhvr>
                                    </p:animEffect>
                                    <p:set>
                                      <p:cBhvr>
                                        <p:cTn id="10" dur="1" fill="hold">
                                          <p:stCondLst>
                                            <p:cond delay="499"/>
                                          </p:stCondLst>
                                        </p:cTn>
                                        <p:tgtEl>
                                          <p:spTgt spid="47"/>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49"/>
                                        </p:tgtEl>
                                      </p:cBhvr>
                                    </p:animEffect>
                                    <p:set>
                                      <p:cBhvr>
                                        <p:cTn id="13" dur="1" fill="hold">
                                          <p:stCondLst>
                                            <p:cond delay="499"/>
                                          </p:stCondLst>
                                        </p:cTn>
                                        <p:tgtEl>
                                          <p:spTgt spid="49"/>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55"/>
                                        </p:tgtEl>
                                      </p:cBhvr>
                                    </p:animEffect>
                                    <p:set>
                                      <p:cBhvr>
                                        <p:cTn id="22" dur="1" fill="hold">
                                          <p:stCondLst>
                                            <p:cond delay="499"/>
                                          </p:stCondLst>
                                        </p:cTn>
                                        <p:tgtEl>
                                          <p:spTgt spid="55"/>
                                        </p:tgtEl>
                                        <p:attrNameLst>
                                          <p:attrName>style.visibility</p:attrName>
                                        </p:attrNameLst>
                                      </p:cBhvr>
                                      <p:to>
                                        <p:strVal val="hidden"/>
                                      </p:to>
                                    </p:set>
                                  </p:childTnLst>
                                </p:cTn>
                              </p:par>
                            </p:childTnLst>
                          </p:cTn>
                        </p:par>
                        <p:par>
                          <p:cTn id="23" fill="hold">
                            <p:stCondLst>
                              <p:cond delay="500"/>
                            </p:stCondLst>
                            <p:childTnLst>
                              <p:par>
                                <p:cTn id="24" presetID="2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edge">
                                      <p:cBhvr>
                                        <p:cTn id="26" dur="1000"/>
                                        <p:tgtEl>
                                          <p:spTgt spid="14"/>
                                        </p:tgtEl>
                                      </p:cBhvr>
                                    </p:animEffect>
                                  </p:childTnLst>
                                </p:cTn>
                              </p:par>
                            </p:childTnLst>
                          </p:cTn>
                        </p:par>
                        <p:par>
                          <p:cTn id="27" fill="hold">
                            <p:stCondLst>
                              <p:cond delay="1500"/>
                            </p:stCondLst>
                            <p:childTnLst>
                              <p:par>
                                <p:cTn id="28" presetID="14" presetClass="entr" presetSubtype="1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par>
                          <p:cTn id="31" fill="hold">
                            <p:stCondLst>
                              <p:cond delay="2000"/>
                            </p:stCondLst>
                            <p:childTnLst>
                              <p:par>
                                <p:cTn id="32" presetID="14" presetClass="entr" presetSubtype="1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par>
                          <p:cTn id="35" fill="hold">
                            <p:stCondLst>
                              <p:cond delay="2500"/>
                            </p:stCondLst>
                            <p:childTnLst>
                              <p:par>
                                <p:cTn id="36" presetID="14" presetClass="entr" presetSubtype="1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randombar(horizontal)">
                                      <p:cBhvr>
                                        <p:cTn id="38" dur="500"/>
                                        <p:tgtEl>
                                          <p:spTgt spid="22"/>
                                        </p:tgtEl>
                                      </p:cBhvr>
                                    </p:animEffect>
                                  </p:childTnLst>
                                </p:cTn>
                              </p:par>
                            </p:childTnLst>
                          </p:cTn>
                        </p:par>
                        <p:par>
                          <p:cTn id="39" fill="hold">
                            <p:stCondLst>
                              <p:cond delay="3000"/>
                            </p:stCondLst>
                            <p:childTnLst>
                              <p:par>
                                <p:cTn id="40" presetID="14" presetClass="entr" presetSubtype="1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500"/>
                                        <p:tgtEl>
                                          <p:spTgt spid="24"/>
                                        </p:tgtEl>
                                      </p:cBhvr>
                                    </p:animEffect>
                                  </p:childTnLst>
                                </p:cTn>
                              </p:par>
                            </p:childTnLst>
                          </p:cTn>
                        </p:par>
                        <p:par>
                          <p:cTn id="43" fill="hold">
                            <p:stCondLst>
                              <p:cond delay="3500"/>
                            </p:stCondLst>
                            <p:childTnLst>
                              <p:par>
                                <p:cTn id="44" presetID="14" presetClass="entr" presetSubtype="1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par>
                          <p:cTn id="47" fill="hold">
                            <p:stCondLst>
                              <p:cond delay="4000"/>
                            </p:stCondLst>
                            <p:childTnLst>
                              <p:par>
                                <p:cTn id="48" presetID="14" presetClass="entr" presetSubtype="1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childTnLst>
                          </p:cTn>
                        </p:par>
                        <p:par>
                          <p:cTn id="51" fill="hold">
                            <p:stCondLst>
                              <p:cond delay="4500"/>
                            </p:stCondLst>
                            <p:childTnLst>
                              <p:par>
                                <p:cTn id="52" presetID="14" presetClass="entr" presetSubtype="10"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靠谱</a:t>
            </a:r>
            <a:endParaRPr lang="en-US" altLang="zh-CN" sz="3000" dirty="0">
              <a:latin typeface="PingFang SC Medium" charset="-122"/>
              <a:ea typeface="PingFang SC Medium" charset="-122"/>
              <a:cs typeface="PingFang SC Medium"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428588"/>
            <a:ext cx="6496049" cy="4872037"/>
          </a:xfrm>
          <a:prstGeom prst="rect">
            <a:avLst/>
          </a:prstGeom>
        </p:spPr>
      </p:pic>
      <p:pic>
        <p:nvPicPr>
          <p:cNvPr id="4" name="图片 3"/>
          <p:cNvPicPr>
            <a:picLocks noChangeAspect="1"/>
          </p:cNvPicPr>
          <p:nvPr/>
        </p:nvPicPr>
        <p:blipFill>
          <a:blip r:embed="rId4"/>
          <a:stretch>
            <a:fillRect/>
          </a:stretch>
        </p:blipFill>
        <p:spPr>
          <a:xfrm>
            <a:off x="8657366" y="1428588"/>
            <a:ext cx="2265871" cy="4872037"/>
          </a:xfrm>
          <a:prstGeom prst="rect">
            <a:avLst/>
          </a:prstGeom>
        </p:spPr>
      </p:pic>
      <p:sp>
        <p:nvSpPr>
          <p:cNvPr id="9" name="文本框 8"/>
          <p:cNvSpPr txBox="1"/>
          <p:nvPr/>
        </p:nvSpPr>
        <p:spPr>
          <a:xfrm>
            <a:off x="824732" y="924462"/>
            <a:ext cx="244169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事事</a:t>
            </a:r>
            <a:r>
              <a:rPr lang="zh-CN" altLang="en-US" sz="1600" dirty="0">
                <a:solidFill>
                  <a:schemeClr val="bg1">
                    <a:lumMod val="50000"/>
                  </a:schemeClr>
                </a:solidFill>
                <a:latin typeface="PingFang SC" charset="-122"/>
                <a:ea typeface="PingFang SC" charset="-122"/>
                <a:cs typeface="PingFang SC" charset="-122"/>
              </a:rPr>
              <a:t>有回应，件件有着</a:t>
            </a:r>
            <a:r>
              <a:rPr lang="zh-CN" altLang="en-US" sz="1600" dirty="0" smtClean="0">
                <a:solidFill>
                  <a:schemeClr val="bg1">
                    <a:lumMod val="50000"/>
                  </a:schemeClr>
                </a:solidFill>
                <a:latin typeface="PingFang SC" charset="-122"/>
                <a:ea typeface="PingFang SC" charset="-122"/>
                <a:cs typeface="PingFang SC" charset="-122"/>
              </a:rPr>
              <a:t>落</a:t>
            </a:r>
            <a:endParaRPr lang="en-US" altLang="zh-CN" sz="1600" dirty="0">
              <a:solidFill>
                <a:schemeClr val="bg1">
                  <a:lumMod val="50000"/>
                </a:schemeClr>
              </a:solidFill>
              <a:latin typeface="PingFang SC" charset="-122"/>
              <a:ea typeface="PingFang SC" charset="-122"/>
              <a:cs typeface="PingFang SC" charset="-122"/>
            </a:endParaRPr>
          </a:p>
        </p:txBody>
      </p:sp>
      <p:sp>
        <p:nvSpPr>
          <p:cNvPr id="10" name="矩形 9"/>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3848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edg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3673" y="422126"/>
            <a:ext cx="640728" cy="640728"/>
          </a:xfrm>
          <a:prstGeom prst="rect">
            <a:avLst/>
          </a:prstGeom>
          <a:effectLst>
            <a:glow rad="12700">
              <a:srgbClr val="FF0000">
                <a:alpha val="40000"/>
              </a:srgbClr>
            </a:glow>
          </a:effectLst>
        </p:spPr>
      </p:pic>
      <p:sp>
        <p:nvSpPr>
          <p:cNvPr id="11" name="矩形 1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a16="http://schemas.microsoft.com/office/drawing/2014/main" xmlns=""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a16="http://schemas.microsoft.com/office/drawing/2014/main" xmlns=""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a16="http://schemas.microsoft.com/office/drawing/2014/main" xmlns=""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a16="http://schemas.microsoft.com/office/drawing/2014/main" xmlns=""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a16="http://schemas.microsoft.com/office/drawing/2014/main" xmlns=""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a16="http://schemas.microsoft.com/office/drawing/2014/main" xmlns=""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a16="http://schemas.microsoft.com/office/drawing/2014/main" xmlns=""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a16="http://schemas.microsoft.com/office/drawing/2014/main" xmlns=""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a16="http://schemas.microsoft.com/office/drawing/2014/main" xmlns=""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a16="http://schemas.microsoft.com/office/drawing/2014/main" xmlns=""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a16="http://schemas.microsoft.com/office/drawing/2014/main" xmlns=""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a16="http://schemas.microsoft.com/office/drawing/2014/main" xmlns=""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a16="http://schemas.microsoft.com/office/drawing/2014/main" xmlns=""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a16="http://schemas.microsoft.com/office/drawing/2014/main" xmlns=""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a16="http://schemas.microsoft.com/office/drawing/2014/main" xmlns=""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a16="http://schemas.microsoft.com/office/drawing/2014/main" xmlns=""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a16="http://schemas.microsoft.com/office/drawing/2014/main" xmlns=""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a16="http://schemas.microsoft.com/office/drawing/2014/main" xmlns=""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a16="http://schemas.microsoft.com/office/drawing/2014/main" xmlns=""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a16="http://schemas.microsoft.com/office/drawing/2014/main" xmlns=""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a16="http://schemas.microsoft.com/office/drawing/2014/main" xmlns=""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a16="http://schemas.microsoft.com/office/drawing/2014/main" xmlns=""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a16="http://schemas.microsoft.com/office/drawing/2014/main" xmlns=""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a16="http://schemas.microsoft.com/office/drawing/2014/main" xmlns=""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a16="http://schemas.microsoft.com/office/drawing/2014/main" xmlns=""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a16="http://schemas.microsoft.com/office/drawing/2014/main" xmlns=""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a16="http://schemas.microsoft.com/office/drawing/2014/main" xmlns=""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a16="http://schemas.microsoft.com/office/drawing/2014/main" xmlns=""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a16="http://schemas.microsoft.com/office/drawing/2014/main" xmlns=""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a16="http://schemas.microsoft.com/office/drawing/2014/main" xmlns=""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a16="http://schemas.microsoft.com/office/drawing/2014/main" xmlns=""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a16="http://schemas.microsoft.com/office/drawing/2014/main" xmlns=""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a16="http://schemas.microsoft.com/office/drawing/2014/main" xmlns=""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a16="http://schemas.microsoft.com/office/drawing/2014/main" xmlns=""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a16="http://schemas.microsoft.com/office/drawing/2014/main" xmlns=""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a16="http://schemas.microsoft.com/office/drawing/2014/main" xmlns=""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a16="http://schemas.microsoft.com/office/drawing/2014/main" xmlns=""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082198" y="422126"/>
            <a:ext cx="626455" cy="626455"/>
          </a:xfrm>
          <a:prstGeom prst="rect">
            <a:avLst/>
          </a:prstGeom>
          <a:effectLst>
            <a:glow rad="12700">
              <a:srgbClr val="FF0000">
                <a:alpha val="40000"/>
              </a:srgbClr>
            </a:glow>
          </a:effectLst>
        </p:spPr>
      </p:pic>
      <p:sp>
        <p:nvSpPr>
          <p:cNvPr id="55" name="矩形 54"/>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
        <p:nvSpPr>
          <p:cNvPr id="23" name="矩形 2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234" y="2016538"/>
            <a:ext cx="935366" cy="935366"/>
          </a:xfrm>
          <a:prstGeom prst="rect">
            <a:avLst/>
          </a:prstGeom>
        </p:spPr>
      </p:pic>
      <p:sp>
        <p:nvSpPr>
          <p:cNvPr id="23" name="文本框 22"/>
          <p:cNvSpPr txBox="1"/>
          <p:nvPr/>
        </p:nvSpPr>
        <p:spPr>
          <a:xfrm>
            <a:off x="3663902" y="2016538"/>
            <a:ext cx="576889" cy="369332"/>
          </a:xfrm>
          <a:prstGeom prst="rect">
            <a:avLst/>
          </a:prstGeom>
          <a:noFill/>
        </p:spPr>
        <p:txBody>
          <a:bodyPr wrap="none" rtlCol="0">
            <a:spAutoFit/>
          </a:bodyPr>
          <a:lstStyle/>
          <a:p>
            <a:r>
              <a:rPr kumimoji="1" lang="en-US" altLang="zh-CN" dirty="0" smtClean="0"/>
              <a:t>Java</a:t>
            </a:r>
          </a:p>
        </p:txBody>
      </p:sp>
      <p:sp>
        <p:nvSpPr>
          <p:cNvPr id="25" name="文本框 24"/>
          <p:cNvSpPr txBox="1"/>
          <p:nvPr/>
        </p:nvSpPr>
        <p:spPr>
          <a:xfrm>
            <a:off x="5644030" y="2016538"/>
            <a:ext cx="727122" cy="369332"/>
          </a:xfrm>
          <a:prstGeom prst="rect">
            <a:avLst/>
          </a:prstGeom>
          <a:noFill/>
        </p:spPr>
        <p:txBody>
          <a:bodyPr wrap="none" rtlCol="0">
            <a:spAutoFit/>
          </a:bodyPr>
          <a:lstStyle/>
          <a:p>
            <a:r>
              <a:rPr kumimoji="1" lang="en-US" altLang="zh-CN" dirty="0" err="1" smtClean="0"/>
              <a:t>Kotlin</a:t>
            </a:r>
            <a:endParaRPr kumimoji="1" lang="zh-CN" altLang="en-US" dirty="0"/>
          </a:p>
        </p:txBody>
      </p:sp>
      <p:sp>
        <p:nvSpPr>
          <p:cNvPr id="26" name="文本框 25"/>
          <p:cNvSpPr txBox="1"/>
          <p:nvPr/>
        </p:nvSpPr>
        <p:spPr>
          <a:xfrm>
            <a:off x="3663902" y="2699771"/>
            <a:ext cx="1267848" cy="369332"/>
          </a:xfrm>
          <a:prstGeom prst="rect">
            <a:avLst/>
          </a:prstGeom>
          <a:noFill/>
        </p:spPr>
        <p:txBody>
          <a:bodyPr wrap="none" rtlCol="0">
            <a:spAutoFit/>
          </a:bodyPr>
          <a:lstStyle/>
          <a:p>
            <a:r>
              <a:rPr kumimoji="1" lang="en-US" altLang="zh-CN" dirty="0" smtClean="0"/>
              <a:t>Objective-C</a:t>
            </a:r>
          </a:p>
        </p:txBody>
      </p:sp>
      <p:sp>
        <p:nvSpPr>
          <p:cNvPr id="27" name="文本框 26"/>
          <p:cNvSpPr txBox="1"/>
          <p:nvPr/>
        </p:nvSpPr>
        <p:spPr>
          <a:xfrm>
            <a:off x="5644030" y="2699771"/>
            <a:ext cx="654090" cy="369332"/>
          </a:xfrm>
          <a:prstGeom prst="rect">
            <a:avLst/>
          </a:prstGeom>
          <a:noFill/>
        </p:spPr>
        <p:txBody>
          <a:bodyPr wrap="none" rtlCol="0">
            <a:spAutoFit/>
          </a:bodyPr>
          <a:lstStyle/>
          <a:p>
            <a:r>
              <a:rPr kumimoji="1" lang="en-US" altLang="zh-CN" dirty="0" smtClean="0"/>
              <a:t>Swift</a:t>
            </a:r>
          </a:p>
        </p:txBody>
      </p:sp>
      <p:sp>
        <p:nvSpPr>
          <p:cNvPr id="28" name="文本框 27"/>
          <p:cNvSpPr txBox="1"/>
          <p:nvPr/>
        </p:nvSpPr>
        <p:spPr>
          <a:xfrm>
            <a:off x="3663902" y="3383004"/>
            <a:ext cx="595035" cy="369332"/>
          </a:xfrm>
          <a:prstGeom prst="rect">
            <a:avLst/>
          </a:prstGeom>
          <a:noFill/>
        </p:spPr>
        <p:txBody>
          <a:bodyPr wrap="none" rtlCol="0">
            <a:spAutoFit/>
          </a:bodyPr>
          <a:lstStyle/>
          <a:p>
            <a:r>
              <a:rPr kumimoji="1" lang="en-US" altLang="zh-CN" dirty="0" smtClean="0"/>
              <a:t>Dart</a:t>
            </a:r>
            <a:endParaRPr kumimoji="1" lang="zh-CN" altLang="en-US" dirty="0"/>
          </a:p>
        </p:txBody>
      </p:sp>
      <p:sp>
        <p:nvSpPr>
          <p:cNvPr id="29" name="文本框 28"/>
          <p:cNvSpPr txBox="1"/>
          <p:nvPr/>
        </p:nvSpPr>
        <p:spPr>
          <a:xfrm>
            <a:off x="5644030" y="3383004"/>
            <a:ext cx="809132" cy="369332"/>
          </a:xfrm>
          <a:prstGeom prst="rect">
            <a:avLst/>
          </a:prstGeom>
          <a:noFill/>
        </p:spPr>
        <p:txBody>
          <a:bodyPr wrap="none" rtlCol="0">
            <a:spAutoFit/>
          </a:bodyPr>
          <a:lstStyle/>
          <a:p>
            <a:r>
              <a:rPr kumimoji="1" lang="en-US" altLang="zh-CN" dirty="0" smtClean="0"/>
              <a:t>Flutter</a:t>
            </a:r>
            <a:endParaRPr kumimoji="1" lang="zh-CN" altLang="en-US" dirty="0"/>
          </a:p>
        </p:txBody>
      </p:sp>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185407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1544" y="422126"/>
            <a:ext cx="613523" cy="613523"/>
          </a:xfrm>
          <a:prstGeom prst="rect">
            <a:avLst/>
          </a:prstGeom>
          <a:effectLst>
            <a:glow rad="12700">
              <a:srgbClr val="FF0000">
                <a:alpha val="40000"/>
              </a:srgbClr>
            </a:glow>
          </a:effectLst>
        </p:spPr>
      </p:pic>
      <p:sp>
        <p:nvSpPr>
          <p:cNvPr id="10" name="矩形 9"/>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3256</TotalTime>
  <Words>808</Words>
  <Application>Microsoft Macintosh PowerPoint</Application>
  <PresentationFormat>宽屏</PresentationFormat>
  <Paragraphs>191</Paragraphs>
  <Slides>32</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674</cp:revision>
  <dcterms:created xsi:type="dcterms:W3CDTF">2017-09-07T08:32:44Z</dcterms:created>
  <dcterms:modified xsi:type="dcterms:W3CDTF">2021-01-18T05:22:12Z</dcterms:modified>
</cp:coreProperties>
</file>